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Lst>
  <p:sldSz cx="6858000" cy="9906000" type="A4"/>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2" userDrawn="1">
          <p15:clr>
            <a:srgbClr val="A4A3A4"/>
          </p15:clr>
        </p15:guide>
        <p15:guide id="2" pos="232" userDrawn="1">
          <p15:clr>
            <a:srgbClr val="A4A3A4"/>
          </p15:clr>
        </p15:guide>
        <p15:guide id="3" orient="horz" pos="56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27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3264" y="77"/>
      </p:cViewPr>
      <p:guideLst>
        <p:guide orient="horz" pos="852"/>
        <p:guide pos="232"/>
        <p:guide orient="horz" pos="568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a:prstGeom prst="rect">
            <a:avLst/>
          </a:prstGeo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n-GB"/>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1688273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471488" y="2637014"/>
            <a:ext cx="5915025" cy="62852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n-GB"/>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97016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a:prstGeom prst="rect">
            <a:avLst/>
          </a:prstGeo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a:prstGeom prst="rect">
            <a:avLst/>
          </a:prstGeo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n-GB"/>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2322237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n-GB"/>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2131330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8" name="Footer Placeholder 7"/>
          <p:cNvSpPr>
            <a:spLocks noGrp="1"/>
          </p:cNvSpPr>
          <p:nvPr>
            <p:ph type="ftr" sz="quarter" idx="11"/>
          </p:nvPr>
        </p:nvSpPr>
        <p:spPr>
          <a:xfrm>
            <a:off x="2271713" y="9181397"/>
            <a:ext cx="2314575" cy="527403"/>
          </a:xfrm>
          <a:prstGeom prst="rect">
            <a:avLst/>
          </a:prstGeom>
        </p:spPr>
        <p:txBody>
          <a:bodyPr/>
          <a:lstStyle/>
          <a:p>
            <a:endParaRPr lang="en-GB"/>
          </a:p>
        </p:txBody>
      </p:sp>
      <p:sp>
        <p:nvSpPr>
          <p:cNvPr id="9" name="Slide Number Placeholder 8"/>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35951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4" name="Footer Placeholder 3"/>
          <p:cNvSpPr>
            <a:spLocks noGrp="1"/>
          </p:cNvSpPr>
          <p:nvPr>
            <p:ph type="ftr" sz="quarter" idx="11"/>
          </p:nvPr>
        </p:nvSpPr>
        <p:spPr>
          <a:xfrm>
            <a:off x="2271713" y="9181397"/>
            <a:ext cx="2314575" cy="527403"/>
          </a:xfrm>
          <a:prstGeom prst="rect">
            <a:avLst/>
          </a:prstGeom>
        </p:spPr>
        <p:txBody>
          <a:bodyPr/>
          <a:lstStyle/>
          <a:p>
            <a:endParaRPr lang="en-GB"/>
          </a:p>
        </p:txBody>
      </p:sp>
      <p:sp>
        <p:nvSpPr>
          <p:cNvPr id="5" name="Slide Number Placeholder 4"/>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1713135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3" name="Footer Placeholder 2"/>
          <p:cNvSpPr>
            <a:spLocks noGrp="1"/>
          </p:cNvSpPr>
          <p:nvPr>
            <p:ph type="ftr" sz="quarter" idx="11"/>
          </p:nvPr>
        </p:nvSpPr>
        <p:spPr>
          <a:xfrm>
            <a:off x="2271713" y="9181397"/>
            <a:ext cx="2314575" cy="527403"/>
          </a:xfrm>
          <a:prstGeom prst="rect">
            <a:avLst/>
          </a:prstGeom>
        </p:spPr>
        <p:txBody>
          <a:bodyPr/>
          <a:lstStyle/>
          <a:p>
            <a:endParaRPr lang="en-GB"/>
          </a:p>
        </p:txBody>
      </p:sp>
      <p:sp>
        <p:nvSpPr>
          <p:cNvPr id="4" name="Slide Number Placeholder 3"/>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1070433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n-GB"/>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391197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n-GB"/>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691869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471488" y="2637014"/>
            <a:ext cx="5915025" cy="628526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n-GB"/>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196611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21A16DFA-91C2-4F6F-9543-0F40565D24C2}" type="datetimeFigureOut">
              <a:rPr lang="en-GB" smtClean="0"/>
              <a:t>14/03/2025</a:t>
            </a:fld>
            <a:endParaRPr lang="en-GB"/>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n-GB"/>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2FCCA2E7-8455-4D8C-87A5-990DF8CE9529}" type="slidenum">
              <a:rPr lang="en-GB" smtClean="0"/>
              <a:t>‹#›</a:t>
            </a:fld>
            <a:endParaRPr lang="en-GB"/>
          </a:p>
        </p:txBody>
      </p:sp>
    </p:spTree>
    <p:extLst>
      <p:ext uri="{BB962C8B-B14F-4D97-AF65-F5344CB8AC3E}">
        <p14:creationId xmlns:p14="http://schemas.microsoft.com/office/powerpoint/2010/main" val="305313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8D4BAD-3F90-4EE8-B82C-B663DB2729DD}"/>
              </a:ext>
            </a:extLst>
          </p:cNvPr>
          <p:cNvSpPr/>
          <p:nvPr userDrawn="1"/>
        </p:nvSpPr>
        <p:spPr>
          <a:xfrm>
            <a:off x="315098" y="362465"/>
            <a:ext cx="6227805" cy="9181070"/>
          </a:xfrm>
          <a:prstGeom prst="rect">
            <a:avLst/>
          </a:prstGeom>
          <a:noFill/>
          <a:ln w="19050">
            <a:solidFill>
              <a:srgbClr val="C127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D39866BC-0C76-4896-B628-19C548B99C0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71472" y="402566"/>
            <a:ext cx="6115056" cy="500826"/>
          </a:xfrm>
          <a:prstGeom prst="rect">
            <a:avLst/>
          </a:prstGeom>
        </p:spPr>
      </p:pic>
      <p:pic>
        <p:nvPicPr>
          <p:cNvPr id="17" name="Picture 16">
            <a:extLst>
              <a:ext uri="{FF2B5EF4-FFF2-40B4-BE49-F238E27FC236}">
                <a16:creationId xmlns:a16="http://schemas.microsoft.com/office/drawing/2014/main" id="{EB65A3BE-1557-4C90-BDD6-E3E9DD79148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27851" y="8984603"/>
            <a:ext cx="6002295" cy="491591"/>
          </a:xfrm>
          <a:prstGeom prst="rect">
            <a:avLst/>
          </a:prstGeom>
        </p:spPr>
      </p:pic>
    </p:spTree>
    <p:extLst>
      <p:ext uri="{BB962C8B-B14F-4D97-AF65-F5344CB8AC3E}">
        <p14:creationId xmlns:p14="http://schemas.microsoft.com/office/powerpoint/2010/main" val="398194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B6600B4-6923-4863-801F-E08B93AB550B}"/>
              </a:ext>
            </a:extLst>
          </p:cNvPr>
          <p:cNvSpPr txBox="1"/>
          <p:nvPr/>
        </p:nvSpPr>
        <p:spPr>
          <a:xfrm>
            <a:off x="370031" y="970533"/>
            <a:ext cx="4982317" cy="444804"/>
          </a:xfrm>
          <a:prstGeom prst="rect">
            <a:avLst/>
          </a:prstGeom>
          <a:noFill/>
          <a:ln>
            <a:noFill/>
          </a:ln>
        </p:spPr>
        <p:txBody>
          <a:bodyPr wrap="square" rtlCol="0">
            <a:spAutoFit/>
          </a:bodyPr>
          <a:lstStyle/>
          <a:p>
            <a:r>
              <a:rPr lang="en-US" sz="2200" dirty="0">
                <a:solidFill>
                  <a:schemeClr val="tx1">
                    <a:lumMod val="65000"/>
                    <a:lumOff val="35000"/>
                  </a:schemeClr>
                </a:solidFill>
                <a:latin typeface="Arial Nova Light" panose="020B0304020202020204" pitchFamily="34" charset="0"/>
              </a:rPr>
              <a:t>FORMPAK – GLOSSARY OF TERMS</a:t>
            </a:r>
            <a:endParaRPr lang="en-GB" sz="2200" dirty="0">
              <a:solidFill>
                <a:schemeClr val="tx1">
                  <a:lumMod val="65000"/>
                  <a:lumOff val="35000"/>
                </a:schemeClr>
              </a:solidFill>
              <a:latin typeface="Arial Nova Light" panose="020B0304020202020204" pitchFamily="34" charset="0"/>
            </a:endParaRPr>
          </a:p>
        </p:txBody>
      </p:sp>
      <p:graphicFrame>
        <p:nvGraphicFramePr>
          <p:cNvPr id="2" name="Table 1">
            <a:extLst>
              <a:ext uri="{FF2B5EF4-FFF2-40B4-BE49-F238E27FC236}">
                <a16:creationId xmlns:a16="http://schemas.microsoft.com/office/drawing/2014/main" id="{FC1A9745-2E1C-45D8-901C-2421513A1648}"/>
              </a:ext>
            </a:extLst>
          </p:cNvPr>
          <p:cNvGraphicFramePr>
            <a:graphicFrameLocks noGrp="1"/>
          </p:cNvGraphicFramePr>
          <p:nvPr>
            <p:extLst>
              <p:ext uri="{D42A27DB-BD31-4B8C-83A1-F6EECF244321}">
                <p14:modId xmlns:p14="http://schemas.microsoft.com/office/powerpoint/2010/main" val="3557774285"/>
              </p:ext>
            </p:extLst>
          </p:nvPr>
        </p:nvGraphicFramePr>
        <p:xfrm>
          <a:off x="370031" y="1333041"/>
          <a:ext cx="6117938" cy="7688723"/>
        </p:xfrm>
        <a:graphic>
          <a:graphicData uri="http://schemas.openxmlformats.org/drawingml/2006/table">
            <a:tbl>
              <a:tblPr bandRow="1">
                <a:tableStyleId>{073A0DAA-6AF3-43AB-8588-CEC1D06C72B9}</a:tableStyleId>
              </a:tblPr>
              <a:tblGrid>
                <a:gridCol w="1551215">
                  <a:extLst>
                    <a:ext uri="{9D8B030D-6E8A-4147-A177-3AD203B41FA5}">
                      <a16:colId xmlns:a16="http://schemas.microsoft.com/office/drawing/2014/main" val="1382648310"/>
                    </a:ext>
                  </a:extLst>
                </a:gridCol>
                <a:gridCol w="4566723">
                  <a:extLst>
                    <a:ext uri="{9D8B030D-6E8A-4147-A177-3AD203B41FA5}">
                      <a16:colId xmlns:a16="http://schemas.microsoft.com/office/drawing/2014/main" val="1037282091"/>
                    </a:ext>
                  </a:extLst>
                </a:gridCol>
              </a:tblGrid>
              <a:tr h="392821">
                <a:tc>
                  <a:txBody>
                    <a:bodyPr/>
                    <a:lstStyle/>
                    <a:p>
                      <a:pPr>
                        <a:lnSpc>
                          <a:spcPct val="107000"/>
                        </a:lnSpc>
                        <a:spcAft>
                          <a:spcPts val="0"/>
                        </a:spcAft>
                      </a:pPr>
                      <a:r>
                        <a:rPr lang="en-GB" sz="1000" dirty="0">
                          <a:effectLst/>
                          <a:latin typeface="Arial Nova Light" panose="020B0304020202020204" pitchFamily="34" charset="0"/>
                        </a:rPr>
                        <a:t>Abandon (job)</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dirty="0">
                          <a:effectLst/>
                          <a:latin typeface="Arial Nova Light" panose="020B0304020202020204" pitchFamily="34" charset="0"/>
                        </a:rPr>
                        <a:t>If a job is abandoned, the job details are removed from the system. Development formulations associated with the job are not removed.</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3012815199"/>
                  </a:ext>
                </a:extLst>
              </a:tr>
              <a:tr h="325046">
                <a:tc>
                  <a:txBody>
                    <a:bodyPr/>
                    <a:lstStyle/>
                    <a:p>
                      <a:pPr marL="0" lvl="0" indent="0" algn="l">
                        <a:lnSpc>
                          <a:spcPct val="107000"/>
                        </a:lnSpc>
                        <a:spcAft>
                          <a:spcPts val="0"/>
                        </a:spcAft>
                      </a:pPr>
                      <a:r>
                        <a:rPr lang="en-GB" sz="1000" dirty="0">
                          <a:effectLst/>
                          <a:latin typeface="Arial Nova Light" panose="020B0304020202020204" pitchFamily="34" charset="0"/>
                        </a:rPr>
                        <a:t>  Accept (job)</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7000"/>
                        </a:lnSpc>
                        <a:spcAft>
                          <a:spcPts val="0"/>
                        </a:spcAft>
                      </a:pPr>
                      <a:r>
                        <a:rPr lang="en-GB" sz="1000" dirty="0">
                          <a:effectLst/>
                          <a:latin typeface="Arial Nova Light" panose="020B0304020202020204" pitchFamily="34" charset="0"/>
                        </a:rPr>
                        <a:t>When a job has been assigned to a User, they can accept it to indicate their agreement to undertake the work.</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564807710"/>
                  </a:ext>
                </a:extLst>
              </a:tr>
              <a:tr h="660749">
                <a:tc>
                  <a:txBody>
                    <a:bodyPr/>
                    <a:lstStyle/>
                    <a:p>
                      <a:pPr>
                        <a:lnSpc>
                          <a:spcPct val="107000"/>
                        </a:lnSpc>
                        <a:spcAft>
                          <a:spcPts val="0"/>
                        </a:spcAft>
                      </a:pPr>
                      <a:r>
                        <a:rPr lang="en-GB" sz="1000" dirty="0">
                          <a:effectLst/>
                          <a:latin typeface="Arial Nova Light" panose="020B0304020202020204" pitchFamily="34" charset="0"/>
                        </a:rPr>
                        <a:t>Applications</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Applications usually reflect the format in which your product is used. For example, a flavour formulation may be used in an application of soft drinks or cheese, a fragrance may be used in an application of candle or face cream</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1997742885"/>
                  </a:ext>
                </a:extLst>
              </a:tr>
              <a:tr h="492449">
                <a:tc>
                  <a:txBody>
                    <a:bodyPr/>
                    <a:lstStyle/>
                    <a:p>
                      <a:pPr>
                        <a:lnSpc>
                          <a:spcPct val="107000"/>
                        </a:lnSpc>
                        <a:spcAft>
                          <a:spcPts val="0"/>
                        </a:spcAft>
                      </a:pPr>
                      <a:r>
                        <a:rPr lang="en-GB" sz="1000">
                          <a:effectLst/>
                          <a:latin typeface="Arial Nova Light" panose="020B0304020202020204" pitchFamily="34" charset="0"/>
                        </a:rPr>
                        <a:t>Assign (job)</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When job has been added, it can be Assigned to the same or another User. This User can accept or decline to undertake the work.</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1843301950"/>
                  </a:ext>
                </a:extLst>
              </a:tr>
              <a:tr h="325046">
                <a:tc>
                  <a:txBody>
                    <a:bodyPr/>
                    <a:lstStyle/>
                    <a:p>
                      <a:pPr>
                        <a:lnSpc>
                          <a:spcPct val="107000"/>
                        </a:lnSpc>
                        <a:spcAft>
                          <a:spcPts val="0"/>
                        </a:spcAft>
                      </a:pPr>
                      <a:r>
                        <a:rPr lang="en-GB" sz="1000">
                          <a:effectLst/>
                          <a:latin typeface="Arial Nova Light" panose="020B0304020202020204" pitchFamily="34" charset="0"/>
                        </a:rPr>
                        <a:t>Attachment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An attachment is a file, often an externally produced document, uploaded to a Formpak Raw Material or Formulation.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1841790694"/>
                  </a:ext>
                </a:extLst>
              </a:tr>
              <a:tr h="325046">
                <a:tc>
                  <a:txBody>
                    <a:bodyPr/>
                    <a:lstStyle/>
                    <a:p>
                      <a:pPr>
                        <a:lnSpc>
                          <a:spcPct val="107000"/>
                        </a:lnSpc>
                        <a:spcAft>
                          <a:spcPts val="0"/>
                        </a:spcAft>
                      </a:pPr>
                      <a:r>
                        <a:rPr lang="en-GB" sz="1000">
                          <a:effectLst/>
                          <a:latin typeface="Arial Nova Light" panose="020B0304020202020204" pitchFamily="34" charset="0"/>
                        </a:rPr>
                        <a:t>Automatic Processing</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A series of automated assessment tasks such as property calculations and document revisions.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nchor="b"/>
                </a:tc>
                <a:extLst>
                  <a:ext uri="{0D108BD9-81ED-4DB2-BD59-A6C34878D82A}">
                    <a16:rowId xmlns:a16="http://schemas.microsoft.com/office/drawing/2014/main" val="605037293"/>
                  </a:ext>
                </a:extLst>
              </a:tr>
              <a:tr h="831446">
                <a:tc>
                  <a:txBody>
                    <a:bodyPr/>
                    <a:lstStyle/>
                    <a:p>
                      <a:pPr>
                        <a:lnSpc>
                          <a:spcPct val="107000"/>
                        </a:lnSpc>
                        <a:spcAft>
                          <a:spcPts val="0"/>
                        </a:spcAft>
                      </a:pPr>
                      <a:r>
                        <a:rPr lang="en-GB" sz="1000">
                          <a:effectLst/>
                          <a:latin typeface="Arial Nova Light" panose="020B0304020202020204" pitchFamily="34" charset="0"/>
                        </a:rPr>
                        <a:t>Availability</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dirty="0">
                          <a:effectLst/>
                          <a:latin typeface="Arial Nova Light" panose="020B0304020202020204" pitchFamily="34" charset="0"/>
                        </a:rPr>
                        <a:t>Availability can be often used to indicate how available an Item is, e.g. 1 = Very available - no problem to use, 6 = Hard to obtain, gives problems. It is applied manually to raw materials and calculated for formulations. Therefore it can indicate potential problems with submitting formulations, or obtaining raw materials.</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1749692447"/>
                  </a:ext>
                </a:extLst>
              </a:tr>
              <a:tr h="660749">
                <a:tc>
                  <a:txBody>
                    <a:bodyPr/>
                    <a:lstStyle/>
                    <a:p>
                      <a:pPr>
                        <a:lnSpc>
                          <a:spcPct val="107000"/>
                        </a:lnSpc>
                        <a:spcAft>
                          <a:spcPts val="0"/>
                        </a:spcAft>
                      </a:pPr>
                      <a:r>
                        <a:rPr lang="en-GB" sz="1000">
                          <a:effectLst/>
                          <a:latin typeface="Arial Nova Light" panose="020B0304020202020204" pitchFamily="34" charset="0"/>
                        </a:rPr>
                        <a:t>Baskets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Each user has 10 baskets and they are useful to hold formulations and raw materials so they can be moved around in the software between different functions. Many areas in the software include a button to ‘Add to Basket’.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3412173703"/>
                  </a:ext>
                </a:extLst>
              </a:tr>
              <a:tr h="829051">
                <a:tc>
                  <a:txBody>
                    <a:bodyPr/>
                    <a:lstStyle/>
                    <a:p>
                      <a:pPr>
                        <a:lnSpc>
                          <a:spcPct val="107000"/>
                        </a:lnSpc>
                        <a:spcAft>
                          <a:spcPts val="0"/>
                        </a:spcAft>
                      </a:pPr>
                      <a:r>
                        <a:rPr lang="en-GB" sz="1000">
                          <a:effectLst/>
                          <a:latin typeface="Arial Nova Light" panose="020B0304020202020204" pitchFamily="34" charset="0"/>
                        </a:rPr>
                        <a:t>Belonging (Parties)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Indicates the relationships between different parties. For example, that the party 'Japan' contains Belonging Parties which include the customer 'Big Japan'. Grouping related parties together is useful to help manage rules which may apply to related parties, such as regional regulations, or document requirements.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2031805050"/>
                  </a:ext>
                </a:extLst>
              </a:tr>
              <a:tr h="829051">
                <a:tc>
                  <a:txBody>
                    <a:bodyPr/>
                    <a:lstStyle/>
                    <a:p>
                      <a:pPr>
                        <a:lnSpc>
                          <a:spcPct val="107000"/>
                        </a:lnSpc>
                        <a:spcAft>
                          <a:spcPts val="0"/>
                        </a:spcAft>
                      </a:pPr>
                      <a:r>
                        <a:rPr lang="en-GB" sz="1000">
                          <a:effectLst/>
                          <a:latin typeface="Arial Nova Light" panose="020B0304020202020204" pitchFamily="34" charset="0"/>
                        </a:rPr>
                        <a:t>Belongs To (Parties)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Indicates the relationships between different parties. For example, that the customer 'Big Japan' Belongs To the party 'Japan'. Grouping related parties together is useful to help manage rules which may apply to related parties, such as regional regulations, or document requirements.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4147378741"/>
                  </a:ext>
                </a:extLst>
              </a:tr>
              <a:tr h="1333951">
                <a:tc>
                  <a:txBody>
                    <a:bodyPr/>
                    <a:lstStyle/>
                    <a:p>
                      <a:pPr>
                        <a:lnSpc>
                          <a:spcPct val="107000"/>
                        </a:lnSpc>
                        <a:spcAft>
                          <a:spcPts val="0"/>
                        </a:spcAft>
                      </a:pPr>
                      <a:r>
                        <a:rPr lang="en-GB" sz="1000" dirty="0">
                          <a:effectLst/>
                          <a:latin typeface="Arial Nova Light" panose="020B0304020202020204" pitchFamily="34" charset="0"/>
                        </a:rPr>
                        <a:t>Calculated and Manual Properties</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dirty="0">
                          <a:effectLst/>
                          <a:latin typeface="Arial Nova Light" panose="020B0304020202020204" pitchFamily="34" charset="0"/>
                        </a:rPr>
                        <a:t>Some properties and attributes of items are based on a test measurement, human assessment or complex requirements. These are typically manual properties. For example, you assign manual values to properties of raw material for Flashpoint, SG, Appearance, Natural status and GHS hazard class.</a:t>
                      </a:r>
                      <a:br>
                        <a:rPr lang="en-GB" sz="1000" dirty="0">
                          <a:effectLst/>
                          <a:latin typeface="Arial Nova Light" panose="020B0304020202020204" pitchFamily="34" charset="0"/>
                        </a:rPr>
                      </a:br>
                      <a:r>
                        <a:rPr lang="en-GB" sz="1000" dirty="0">
                          <a:effectLst/>
                          <a:latin typeface="Arial Nova Light" panose="020B0304020202020204" pitchFamily="34" charset="0"/>
                        </a:rPr>
                        <a:t>Calculated properties can be derived from manual properties e.g. you can add a flashpoint in Celsius and calculate the Fahrenheit equivalent</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199944932"/>
                  </a:ext>
                </a:extLst>
              </a:tr>
              <a:tr h="156246">
                <a:tc>
                  <a:txBody>
                    <a:bodyPr/>
                    <a:lstStyle/>
                    <a:p>
                      <a:pPr>
                        <a:lnSpc>
                          <a:spcPct val="107000"/>
                        </a:lnSpc>
                        <a:spcAft>
                          <a:spcPts val="0"/>
                        </a:spcAft>
                      </a:pPr>
                      <a:r>
                        <a:rPr lang="en-GB" sz="1000">
                          <a:effectLst/>
                          <a:latin typeface="Arial Nova Light" panose="020B0304020202020204" pitchFamily="34" charset="0"/>
                        </a:rPr>
                        <a:t>Calculation Method</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a:effectLst/>
                          <a:latin typeface="Arial Nova Light" panose="020B0304020202020204" pitchFamily="34" charset="0"/>
                        </a:rPr>
                        <a:t>A specified method used in the logic of a calculation property.</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nchor="b"/>
                </a:tc>
                <a:extLst>
                  <a:ext uri="{0D108BD9-81ED-4DB2-BD59-A6C34878D82A}">
                    <a16:rowId xmlns:a16="http://schemas.microsoft.com/office/drawing/2014/main" val="4163860017"/>
                  </a:ext>
                </a:extLst>
              </a:tr>
              <a:tr h="527072">
                <a:tc>
                  <a:txBody>
                    <a:bodyPr/>
                    <a:lstStyle/>
                    <a:p>
                      <a:pPr>
                        <a:lnSpc>
                          <a:spcPct val="107000"/>
                        </a:lnSpc>
                        <a:spcAft>
                          <a:spcPts val="0"/>
                        </a:spcAft>
                      </a:pPr>
                      <a:r>
                        <a:rPr lang="en-GB" sz="1000">
                          <a:effectLst/>
                          <a:latin typeface="Arial Nova Light" panose="020B0304020202020204" pitchFamily="34" charset="0"/>
                        </a:rPr>
                        <a:t>Cancel</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tc>
                  <a:txBody>
                    <a:bodyPr/>
                    <a:lstStyle/>
                    <a:p>
                      <a:pPr>
                        <a:lnSpc>
                          <a:spcPct val="107000"/>
                        </a:lnSpc>
                        <a:spcAft>
                          <a:spcPts val="0"/>
                        </a:spcAft>
                      </a:pPr>
                      <a:r>
                        <a:rPr lang="en-GB" sz="1000" dirty="0">
                          <a:effectLst/>
                          <a:latin typeface="Arial Nova Light" panose="020B0304020202020204" pitchFamily="34" charset="0"/>
                        </a:rPr>
                        <a:t>Cancel means "stop what I'm doing" and generally returns the User to the previous screen. There are some critical functions which give a warning before cancelling, for example, adding a composition.</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9793" marR="49793" marT="0" marB="0"/>
                </a:tc>
                <a:extLst>
                  <a:ext uri="{0D108BD9-81ED-4DB2-BD59-A6C34878D82A}">
                    <a16:rowId xmlns:a16="http://schemas.microsoft.com/office/drawing/2014/main" val="3562710871"/>
                  </a:ext>
                </a:extLst>
              </a:tr>
            </a:tbl>
          </a:graphicData>
        </a:graphic>
      </p:graphicFrame>
    </p:spTree>
    <p:extLst>
      <p:ext uri="{BB962C8B-B14F-4D97-AF65-F5344CB8AC3E}">
        <p14:creationId xmlns:p14="http://schemas.microsoft.com/office/powerpoint/2010/main" val="1305947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EA03EEC-0B34-4D38-8414-C702C44DA950}"/>
              </a:ext>
            </a:extLst>
          </p:cNvPr>
          <p:cNvSpPr txBox="1"/>
          <p:nvPr/>
        </p:nvSpPr>
        <p:spPr>
          <a:xfrm>
            <a:off x="370031" y="970533"/>
            <a:ext cx="4982317" cy="444804"/>
          </a:xfrm>
          <a:prstGeom prst="rect">
            <a:avLst/>
          </a:prstGeom>
          <a:noFill/>
          <a:ln>
            <a:noFill/>
          </a:ln>
        </p:spPr>
        <p:txBody>
          <a:bodyPr wrap="square" rtlCol="0">
            <a:spAutoFit/>
          </a:bodyPr>
          <a:lstStyle/>
          <a:p>
            <a:r>
              <a:rPr lang="en-US" sz="2200" dirty="0">
                <a:solidFill>
                  <a:schemeClr val="tx1">
                    <a:lumMod val="65000"/>
                    <a:lumOff val="35000"/>
                  </a:schemeClr>
                </a:solidFill>
                <a:latin typeface="Arial Nova Light" panose="020B0304020202020204" pitchFamily="34" charset="0"/>
              </a:rPr>
              <a:t>FORMPAK – GLOSSARY OF TERMS</a:t>
            </a:r>
            <a:endParaRPr lang="en-GB" sz="2200" dirty="0">
              <a:solidFill>
                <a:schemeClr val="tx1">
                  <a:lumMod val="65000"/>
                  <a:lumOff val="35000"/>
                </a:schemeClr>
              </a:solidFill>
              <a:latin typeface="Arial Nova Light" panose="020B0304020202020204" pitchFamily="34" charset="0"/>
            </a:endParaRPr>
          </a:p>
        </p:txBody>
      </p:sp>
      <p:graphicFrame>
        <p:nvGraphicFramePr>
          <p:cNvPr id="2" name="Table 1">
            <a:extLst>
              <a:ext uri="{FF2B5EF4-FFF2-40B4-BE49-F238E27FC236}">
                <a16:creationId xmlns:a16="http://schemas.microsoft.com/office/drawing/2014/main" id="{C2EBE201-29F4-42EF-B1C4-338D4EE5452B}"/>
              </a:ext>
            </a:extLst>
          </p:cNvPr>
          <p:cNvGraphicFramePr>
            <a:graphicFrameLocks noGrp="1"/>
          </p:cNvGraphicFramePr>
          <p:nvPr>
            <p:extLst>
              <p:ext uri="{D42A27DB-BD31-4B8C-83A1-F6EECF244321}">
                <p14:modId xmlns:p14="http://schemas.microsoft.com/office/powerpoint/2010/main" val="2029599410"/>
              </p:ext>
            </p:extLst>
          </p:nvPr>
        </p:nvGraphicFramePr>
        <p:xfrm>
          <a:off x="368300" y="1341423"/>
          <a:ext cx="6119669" cy="7608856"/>
        </p:xfrm>
        <a:graphic>
          <a:graphicData uri="http://schemas.openxmlformats.org/drawingml/2006/table">
            <a:tbl>
              <a:tblPr bandRow="1">
                <a:tableStyleId>{073A0DAA-6AF3-43AB-8588-CEC1D06C72B9}</a:tableStyleId>
              </a:tblPr>
              <a:tblGrid>
                <a:gridCol w="1551653">
                  <a:extLst>
                    <a:ext uri="{9D8B030D-6E8A-4147-A177-3AD203B41FA5}">
                      <a16:colId xmlns:a16="http://schemas.microsoft.com/office/drawing/2014/main" val="803027805"/>
                    </a:ext>
                  </a:extLst>
                </a:gridCol>
                <a:gridCol w="4568016">
                  <a:extLst>
                    <a:ext uri="{9D8B030D-6E8A-4147-A177-3AD203B41FA5}">
                      <a16:colId xmlns:a16="http://schemas.microsoft.com/office/drawing/2014/main" val="1067900635"/>
                    </a:ext>
                  </a:extLst>
                </a:gridCol>
              </a:tblGrid>
              <a:tr h="310699">
                <a:tc>
                  <a:txBody>
                    <a:bodyPr/>
                    <a:lstStyle/>
                    <a:p>
                      <a:pPr>
                        <a:lnSpc>
                          <a:spcPct val="107000"/>
                        </a:lnSpc>
                        <a:spcAft>
                          <a:spcPts val="0"/>
                        </a:spcAft>
                      </a:pPr>
                      <a:r>
                        <a:rPr lang="en-GB" sz="1000">
                          <a:effectLst/>
                          <a:latin typeface="Arial Nova Light" panose="020B0304020202020204" pitchFamily="34" charset="0"/>
                        </a:rPr>
                        <a:t>CDT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Composition Design Tool - the area where Users can add, view or modify formulation and raw material compositions.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1276388214"/>
                  </a:ext>
                </a:extLst>
              </a:tr>
              <a:tr h="434073">
                <a:tc>
                  <a:txBody>
                    <a:bodyPr/>
                    <a:lstStyle/>
                    <a:p>
                      <a:pPr>
                        <a:lnSpc>
                          <a:spcPct val="107000"/>
                        </a:lnSpc>
                        <a:spcAft>
                          <a:spcPts val="0"/>
                        </a:spcAft>
                      </a:pPr>
                      <a:r>
                        <a:rPr lang="en-GB" sz="1000">
                          <a:effectLst/>
                          <a:latin typeface="Arial Nova Light" panose="020B0304020202020204" pitchFamily="34" charset="0"/>
                        </a:rPr>
                        <a:t>Certification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Certification is a process which manages seeking verification of status, for example obtaining Organic or Halal certification.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3568109540"/>
                  </a:ext>
                </a:extLst>
              </a:tr>
              <a:tr h="582442">
                <a:tc>
                  <a:txBody>
                    <a:bodyPr/>
                    <a:lstStyle/>
                    <a:p>
                      <a:pPr>
                        <a:lnSpc>
                          <a:spcPct val="107000"/>
                        </a:lnSpc>
                        <a:spcAft>
                          <a:spcPts val="0"/>
                        </a:spcAft>
                      </a:pPr>
                      <a:r>
                        <a:rPr lang="en-GB" sz="1000">
                          <a:effectLst/>
                          <a:latin typeface="Arial Nova Light" panose="020B0304020202020204" pitchFamily="34" charset="0"/>
                        </a:rPr>
                        <a:t>Character Classes and Notes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Character Class and Character Notes can be used to describe characteristics of items including odour, taste, feel, benefit and more. Often these characteristics are a human judgement with many possibilities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1407959341"/>
                  </a:ext>
                </a:extLst>
              </a:tr>
              <a:tr h="310699">
                <a:tc>
                  <a:txBody>
                    <a:bodyPr/>
                    <a:lstStyle/>
                    <a:p>
                      <a:pPr>
                        <a:lnSpc>
                          <a:spcPct val="107000"/>
                        </a:lnSpc>
                        <a:spcAft>
                          <a:spcPts val="0"/>
                        </a:spcAft>
                      </a:pPr>
                      <a:r>
                        <a:rPr lang="en-GB" sz="1000">
                          <a:effectLst/>
                          <a:latin typeface="Arial Nova Light" panose="020B0304020202020204" pitchFamily="34" charset="0"/>
                        </a:rPr>
                        <a:t>Checked In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"Checked In" is the normal status for a composition. This means the formulation or raw material is not being modified.</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2184524459"/>
                  </a:ext>
                </a:extLst>
              </a:tr>
              <a:tr h="285703">
                <a:tc>
                  <a:txBody>
                    <a:bodyPr/>
                    <a:lstStyle/>
                    <a:p>
                      <a:pPr>
                        <a:lnSpc>
                          <a:spcPct val="107000"/>
                        </a:lnSpc>
                        <a:spcAft>
                          <a:spcPts val="0"/>
                        </a:spcAft>
                      </a:pPr>
                      <a:r>
                        <a:rPr lang="en-GB" sz="1000">
                          <a:effectLst/>
                          <a:latin typeface="Arial Nova Light" panose="020B0304020202020204" pitchFamily="34" charset="0"/>
                        </a:rPr>
                        <a:t>Checked Out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"Checked Out" status means an item (often a composition) is being worked 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1100577634"/>
                  </a:ext>
                </a:extLst>
              </a:tr>
              <a:tr h="582442">
                <a:tc>
                  <a:txBody>
                    <a:bodyPr/>
                    <a:lstStyle/>
                    <a:p>
                      <a:pPr>
                        <a:lnSpc>
                          <a:spcPct val="107000"/>
                        </a:lnSpc>
                        <a:spcAft>
                          <a:spcPts val="0"/>
                        </a:spcAft>
                      </a:pPr>
                      <a:r>
                        <a:rPr lang="en-GB" sz="1000">
                          <a:effectLst/>
                          <a:latin typeface="Arial Nova Light" panose="020B0304020202020204" pitchFamily="34" charset="0"/>
                        </a:rPr>
                        <a:t>Chemical Class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You can add chemical classes into Formpak and then apply them to your raw materials. Examples of chemical class are Esters and Aldehydes, but you can be as specific or general as you want to be.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4137662894"/>
                  </a:ext>
                </a:extLst>
              </a:tr>
              <a:tr h="582442">
                <a:tc>
                  <a:txBody>
                    <a:bodyPr/>
                    <a:lstStyle/>
                    <a:p>
                      <a:pPr>
                        <a:lnSpc>
                          <a:spcPct val="107000"/>
                        </a:lnSpc>
                        <a:spcAft>
                          <a:spcPts val="0"/>
                        </a:spcAft>
                      </a:pPr>
                      <a:r>
                        <a:rPr lang="en-GB" sz="1000">
                          <a:effectLst/>
                          <a:latin typeface="Arial Nova Light" panose="020B0304020202020204" pitchFamily="34" charset="0"/>
                        </a:rPr>
                        <a:t>Classification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You can add and manage your own classifications, including which applications are relevant for your products, their chemical class, sensory attributes and other human assigned characteristics.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671678618"/>
                  </a:ext>
                </a:extLst>
              </a:tr>
              <a:tr h="434073">
                <a:tc>
                  <a:txBody>
                    <a:bodyPr/>
                    <a:lstStyle/>
                    <a:p>
                      <a:pPr>
                        <a:lnSpc>
                          <a:spcPct val="107000"/>
                        </a:lnSpc>
                        <a:spcAft>
                          <a:spcPts val="0"/>
                        </a:spcAft>
                      </a:pPr>
                      <a:r>
                        <a:rPr lang="en-GB" sz="1000">
                          <a:effectLst/>
                          <a:latin typeface="Arial Nova Light" panose="020B0304020202020204" pitchFamily="34" charset="0"/>
                        </a:rPr>
                        <a:t>Components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The ingredients of Formulations and Raw Materials, which can be regulatory components, or physical raw materials and physical formulations.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642103768"/>
                  </a:ext>
                </a:extLst>
              </a:tr>
              <a:tr h="582442">
                <a:tc>
                  <a:txBody>
                    <a:bodyPr/>
                    <a:lstStyle/>
                    <a:p>
                      <a:pPr>
                        <a:lnSpc>
                          <a:spcPct val="107000"/>
                        </a:lnSpc>
                        <a:spcAft>
                          <a:spcPts val="0"/>
                        </a:spcAft>
                      </a:pPr>
                      <a:r>
                        <a:rPr lang="en-GB" sz="1000">
                          <a:effectLst/>
                          <a:latin typeface="Arial Nova Light" panose="020B0304020202020204" pitchFamily="34" charset="0"/>
                        </a:rPr>
                        <a:t>Composition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Composition refers to the information on the components of either formulations or raw materials. Examples of raw materials with composition information includes essential oils and purchased intentional mixtures.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2790653627"/>
                  </a:ext>
                </a:extLst>
              </a:tr>
              <a:tr h="434073">
                <a:tc>
                  <a:txBody>
                    <a:bodyPr/>
                    <a:lstStyle/>
                    <a:p>
                      <a:pPr>
                        <a:lnSpc>
                          <a:spcPct val="107000"/>
                        </a:lnSpc>
                        <a:spcAft>
                          <a:spcPts val="0"/>
                        </a:spcAft>
                      </a:pPr>
                      <a:r>
                        <a:rPr lang="en-GB" sz="1000">
                          <a:effectLst/>
                          <a:latin typeface="Arial Nova Light" panose="020B0304020202020204" pitchFamily="34" charset="0"/>
                        </a:rPr>
                        <a:t>Contact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Contact relates to the details in section 3 of a Safety Data Sheet, this is within the set up of a TO e.g. Emergency contact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3266993254"/>
                  </a:ext>
                </a:extLst>
              </a:tr>
              <a:tr h="582442">
                <a:tc>
                  <a:txBody>
                    <a:bodyPr/>
                    <a:lstStyle/>
                    <a:p>
                      <a:pPr>
                        <a:lnSpc>
                          <a:spcPct val="107000"/>
                        </a:lnSpc>
                        <a:spcAft>
                          <a:spcPts val="0"/>
                        </a:spcAft>
                      </a:pPr>
                      <a:r>
                        <a:rPr lang="en-GB" sz="1000">
                          <a:effectLst/>
                          <a:latin typeface="Arial Nova Light" panose="020B0304020202020204" pitchFamily="34" charset="0"/>
                        </a:rPr>
                        <a:t>Cross Reference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Cross References are additional codes and names which can be given to your products so that products you sell have a specific name and code for each customer and so your customers do not know your internal codes and names.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3292362928"/>
                  </a:ext>
                </a:extLst>
              </a:tr>
              <a:tr h="582442">
                <a:tc>
                  <a:txBody>
                    <a:bodyPr/>
                    <a:lstStyle/>
                    <a:p>
                      <a:pPr>
                        <a:lnSpc>
                          <a:spcPct val="107000"/>
                        </a:lnSpc>
                        <a:spcAft>
                          <a:spcPts val="0"/>
                        </a:spcAft>
                      </a:pPr>
                      <a:r>
                        <a:rPr lang="en-GB" sz="1000">
                          <a:effectLst/>
                          <a:latin typeface="Arial Nova Light" panose="020B0304020202020204" pitchFamily="34" charset="0"/>
                        </a:rPr>
                        <a:t>Customers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Customers are usually companies you supply with products or services. You can additionally have regulatory customers which can be place holders for regulatory information and compliance checks which you can link to other customers.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319180206"/>
                  </a:ext>
                </a:extLst>
              </a:tr>
              <a:tr h="582442">
                <a:tc>
                  <a:txBody>
                    <a:bodyPr/>
                    <a:lstStyle/>
                    <a:p>
                      <a:pPr>
                        <a:lnSpc>
                          <a:spcPct val="107000"/>
                        </a:lnSpc>
                        <a:spcAft>
                          <a:spcPts val="0"/>
                        </a:spcAft>
                      </a:pPr>
                      <a:r>
                        <a:rPr lang="en-GB" sz="1000">
                          <a:effectLst/>
                          <a:latin typeface="Arial Nova Light" panose="020B0304020202020204" pitchFamily="34" charset="0"/>
                        </a:rPr>
                        <a:t>Deep Search</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Use deep search to search by additional criteria, for example by CAS, EC number, Short name, Alternative code, Chemical name, Common names and Cross Reference code.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1072273986"/>
                  </a:ext>
                </a:extLst>
              </a:tr>
              <a:tr h="149349">
                <a:tc>
                  <a:txBody>
                    <a:bodyPr/>
                    <a:lstStyle/>
                    <a:p>
                      <a:pPr>
                        <a:lnSpc>
                          <a:spcPct val="107000"/>
                        </a:lnSpc>
                        <a:spcAft>
                          <a:spcPts val="0"/>
                        </a:spcAft>
                      </a:pPr>
                      <a:r>
                        <a:rPr lang="en-GB" sz="1000">
                          <a:effectLst/>
                          <a:latin typeface="Arial Nova Light" panose="020B0304020202020204" pitchFamily="34" charset="0"/>
                        </a:rPr>
                        <a:t>Development Job</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Jobs targeted at Product Developers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4167662589"/>
                  </a:ext>
                </a:extLst>
              </a:tr>
              <a:tr h="730811">
                <a:tc>
                  <a:txBody>
                    <a:bodyPr/>
                    <a:lstStyle/>
                    <a:p>
                      <a:pPr>
                        <a:lnSpc>
                          <a:spcPct val="107000"/>
                        </a:lnSpc>
                        <a:spcAft>
                          <a:spcPts val="0"/>
                        </a:spcAft>
                      </a:pPr>
                      <a:r>
                        <a:rPr lang="en-GB" sz="1000">
                          <a:effectLst/>
                          <a:latin typeface="Arial Nova Light" panose="020B0304020202020204" pitchFamily="34" charset="0"/>
                        </a:rPr>
                        <a:t>Document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a:effectLst/>
                          <a:latin typeface="Arial Nova Light" panose="020B0304020202020204" pitchFamily="34" charset="0"/>
                        </a:rPr>
                        <a:t>Most often documents are a collection of information generated by Formpak software in a specified format. Examples are Safety Data Sheets and Allergen Declarations. They appear in the Document tab of "View a Raw Material / Formulation".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31802520"/>
                  </a:ext>
                </a:extLst>
              </a:tr>
              <a:tr h="434073">
                <a:tc>
                  <a:txBody>
                    <a:bodyPr/>
                    <a:lstStyle/>
                    <a:p>
                      <a:pPr>
                        <a:lnSpc>
                          <a:spcPct val="107000"/>
                        </a:lnSpc>
                        <a:spcAft>
                          <a:spcPts val="0"/>
                        </a:spcAft>
                      </a:pPr>
                      <a:r>
                        <a:rPr lang="en-GB" sz="1000">
                          <a:effectLst/>
                          <a:latin typeface="Arial Nova Light" panose="020B0304020202020204" pitchFamily="34" charset="0"/>
                        </a:rPr>
                        <a:t>Document Content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tc>
                  <a:txBody>
                    <a:bodyPr/>
                    <a:lstStyle/>
                    <a:p>
                      <a:pPr>
                        <a:lnSpc>
                          <a:spcPct val="107000"/>
                        </a:lnSpc>
                        <a:spcAft>
                          <a:spcPts val="0"/>
                        </a:spcAft>
                      </a:pPr>
                      <a:r>
                        <a:rPr lang="en-GB" sz="1000" dirty="0">
                          <a:effectLst/>
                          <a:latin typeface="Arial Nova Light" panose="020B0304020202020204" pitchFamily="34" charset="0"/>
                        </a:rPr>
                        <a:t>Document content are text elements such as headings, titles, statements. Document Content can be modified directly in the software</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267202069"/>
                  </a:ext>
                </a:extLst>
              </a:tr>
            </a:tbl>
          </a:graphicData>
        </a:graphic>
      </p:graphicFrame>
    </p:spTree>
    <p:extLst>
      <p:ext uri="{BB962C8B-B14F-4D97-AF65-F5344CB8AC3E}">
        <p14:creationId xmlns:p14="http://schemas.microsoft.com/office/powerpoint/2010/main" val="1265637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EA03EEC-0B34-4D38-8414-C702C44DA950}"/>
              </a:ext>
            </a:extLst>
          </p:cNvPr>
          <p:cNvSpPr txBox="1"/>
          <p:nvPr/>
        </p:nvSpPr>
        <p:spPr>
          <a:xfrm>
            <a:off x="370031" y="970533"/>
            <a:ext cx="4982317" cy="444804"/>
          </a:xfrm>
          <a:prstGeom prst="rect">
            <a:avLst/>
          </a:prstGeom>
          <a:noFill/>
          <a:ln>
            <a:noFill/>
          </a:ln>
        </p:spPr>
        <p:txBody>
          <a:bodyPr wrap="square" rtlCol="0">
            <a:spAutoFit/>
          </a:bodyPr>
          <a:lstStyle/>
          <a:p>
            <a:r>
              <a:rPr lang="en-US" sz="2200" dirty="0">
                <a:solidFill>
                  <a:schemeClr val="tx1">
                    <a:lumMod val="65000"/>
                    <a:lumOff val="35000"/>
                  </a:schemeClr>
                </a:solidFill>
                <a:latin typeface="Arial Nova Light" panose="020B0304020202020204" pitchFamily="34" charset="0"/>
              </a:rPr>
              <a:t>FORMPAK – GLOSSARY OF TERMS</a:t>
            </a:r>
            <a:endParaRPr lang="en-GB" sz="2200" dirty="0">
              <a:solidFill>
                <a:schemeClr val="tx1">
                  <a:lumMod val="65000"/>
                  <a:lumOff val="35000"/>
                </a:schemeClr>
              </a:solidFill>
              <a:latin typeface="Arial Nova Light" panose="020B0304020202020204" pitchFamily="34" charset="0"/>
            </a:endParaRPr>
          </a:p>
        </p:txBody>
      </p:sp>
      <p:graphicFrame>
        <p:nvGraphicFramePr>
          <p:cNvPr id="2" name="Table 1">
            <a:extLst>
              <a:ext uri="{FF2B5EF4-FFF2-40B4-BE49-F238E27FC236}">
                <a16:creationId xmlns:a16="http://schemas.microsoft.com/office/drawing/2014/main" id="{A504CBE2-D50B-4D68-BACB-D89237D24013}"/>
              </a:ext>
            </a:extLst>
          </p:cNvPr>
          <p:cNvGraphicFramePr>
            <a:graphicFrameLocks noGrp="1"/>
          </p:cNvGraphicFramePr>
          <p:nvPr>
            <p:extLst>
              <p:ext uri="{D42A27DB-BD31-4B8C-83A1-F6EECF244321}">
                <p14:modId xmlns:p14="http://schemas.microsoft.com/office/powerpoint/2010/main" val="893565715"/>
              </p:ext>
            </p:extLst>
          </p:nvPr>
        </p:nvGraphicFramePr>
        <p:xfrm>
          <a:off x="370031" y="1352551"/>
          <a:ext cx="6117938" cy="7582913"/>
        </p:xfrm>
        <a:graphic>
          <a:graphicData uri="http://schemas.openxmlformats.org/drawingml/2006/table">
            <a:tbl>
              <a:tblPr bandRow="1">
                <a:tableStyleId>{073A0DAA-6AF3-43AB-8588-CEC1D06C72B9}</a:tableStyleId>
              </a:tblPr>
              <a:tblGrid>
                <a:gridCol w="1551215">
                  <a:extLst>
                    <a:ext uri="{9D8B030D-6E8A-4147-A177-3AD203B41FA5}">
                      <a16:colId xmlns:a16="http://schemas.microsoft.com/office/drawing/2014/main" val="4108643490"/>
                    </a:ext>
                  </a:extLst>
                </a:gridCol>
                <a:gridCol w="4566723">
                  <a:extLst>
                    <a:ext uri="{9D8B030D-6E8A-4147-A177-3AD203B41FA5}">
                      <a16:colId xmlns:a16="http://schemas.microsoft.com/office/drawing/2014/main" val="553573808"/>
                    </a:ext>
                  </a:extLst>
                </a:gridCol>
              </a:tblGrid>
              <a:tr h="366846">
                <a:tc>
                  <a:txBody>
                    <a:bodyPr/>
                    <a:lstStyle/>
                    <a:p>
                      <a:pPr>
                        <a:lnSpc>
                          <a:spcPct val="107000"/>
                        </a:lnSpc>
                        <a:spcAft>
                          <a:spcPts val="0"/>
                        </a:spcAft>
                      </a:pPr>
                      <a:r>
                        <a:rPr lang="en-GB" sz="1000">
                          <a:effectLst/>
                          <a:latin typeface="Arial Nova Light" panose="020B0304020202020204" pitchFamily="34" charset="0"/>
                        </a:rPr>
                        <a:t>Document Design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Adding or Modifying a Document Design is usually only performed by Formpak personnel due to the complexity</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2916556150"/>
                  </a:ext>
                </a:extLst>
              </a:tr>
              <a:tr h="366846">
                <a:tc>
                  <a:txBody>
                    <a:bodyPr/>
                    <a:lstStyle/>
                    <a:p>
                      <a:pPr>
                        <a:lnSpc>
                          <a:spcPct val="107000"/>
                        </a:lnSpc>
                        <a:spcAft>
                          <a:spcPts val="0"/>
                        </a:spcAft>
                      </a:pPr>
                      <a:r>
                        <a:rPr lang="en-GB" sz="1000">
                          <a:effectLst/>
                          <a:latin typeface="Arial Nova Light" panose="020B0304020202020204" pitchFamily="34" charset="0"/>
                        </a:rPr>
                        <a:t>Document Supply Condition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This specifies under what conditions a document should be automatically supplied and resupplied.</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537125166"/>
                  </a:ext>
                </a:extLst>
              </a:tr>
              <a:tr h="366846">
                <a:tc>
                  <a:txBody>
                    <a:bodyPr/>
                    <a:lstStyle/>
                    <a:p>
                      <a:pPr>
                        <a:lnSpc>
                          <a:spcPct val="107000"/>
                        </a:lnSpc>
                        <a:spcAft>
                          <a:spcPts val="0"/>
                        </a:spcAft>
                      </a:pPr>
                      <a:r>
                        <a:rPr lang="en-GB" sz="1000">
                          <a:effectLst/>
                          <a:latin typeface="Arial Nova Light" panose="020B0304020202020204" pitchFamily="34" charset="0"/>
                        </a:rPr>
                        <a:t>Document Type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The collection of conditions which determines much of the behaviour and appearance of a Document.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645775688"/>
                  </a:ext>
                </a:extLst>
              </a:tr>
              <a:tr h="523501">
                <a:tc>
                  <a:txBody>
                    <a:bodyPr/>
                    <a:lstStyle/>
                    <a:p>
                      <a:pPr>
                        <a:lnSpc>
                          <a:spcPct val="107000"/>
                        </a:lnSpc>
                        <a:spcAft>
                          <a:spcPts val="0"/>
                        </a:spcAft>
                      </a:pPr>
                      <a:r>
                        <a:rPr lang="en-GB" sz="1000">
                          <a:effectLst/>
                          <a:latin typeface="Arial Nova Light" panose="020B0304020202020204" pitchFamily="34" charset="0"/>
                        </a:rPr>
                        <a:t>Edit (job)</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When a job is edited, for example by changing the date or comments, the job gets a new version. The details of the original version are kept.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2742099378"/>
                  </a:ext>
                </a:extLst>
              </a:tr>
              <a:tr h="702438">
                <a:tc>
                  <a:txBody>
                    <a:bodyPr/>
                    <a:lstStyle/>
                    <a:p>
                      <a:pPr>
                        <a:lnSpc>
                          <a:spcPct val="107000"/>
                        </a:lnSpc>
                        <a:spcAft>
                          <a:spcPts val="0"/>
                        </a:spcAft>
                      </a:pPr>
                      <a:r>
                        <a:rPr lang="en-GB" sz="1000">
                          <a:effectLst/>
                          <a:latin typeface="Arial Nova Light" panose="020B0304020202020204" pitchFamily="34" charset="0"/>
                        </a:rPr>
                        <a:t>Event Type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A specific occurrence, for which a User can subscribe to receive notification. For example 'Item Code changed'. </a:t>
                      </a:r>
                      <a:br>
                        <a:rPr lang="en-GB" sz="1000">
                          <a:effectLst/>
                          <a:latin typeface="Arial Nova Light" panose="020B0304020202020204" pitchFamily="34" charset="0"/>
                        </a:rPr>
                      </a:br>
                      <a:r>
                        <a:rPr lang="en-GB" sz="1000">
                          <a:effectLst/>
                          <a:latin typeface="Arial Nova Light" panose="020B0304020202020204" pitchFamily="34" charset="0"/>
                        </a:rPr>
                        <a:t>A User can choose to be notified in the event of an Item Code being changed.</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242900725"/>
                  </a:ext>
                </a:extLst>
              </a:tr>
              <a:tr h="523501">
                <a:tc>
                  <a:txBody>
                    <a:bodyPr/>
                    <a:lstStyle/>
                    <a:p>
                      <a:pPr>
                        <a:lnSpc>
                          <a:spcPct val="107000"/>
                        </a:lnSpc>
                        <a:spcAft>
                          <a:spcPts val="0"/>
                        </a:spcAft>
                      </a:pPr>
                      <a:r>
                        <a:rPr lang="en-GB" sz="1000">
                          <a:effectLst/>
                          <a:latin typeface="Arial Nova Light" panose="020B0304020202020204" pitchFamily="34" charset="0"/>
                        </a:rPr>
                        <a:t>Formulation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A Formulation is an Item, usually designed by the company, for which full composition information is known (ingredients and concentrations).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355788334"/>
                  </a:ext>
                </a:extLst>
              </a:tr>
              <a:tr h="176339">
                <a:tc>
                  <a:txBody>
                    <a:bodyPr/>
                    <a:lstStyle/>
                    <a:p>
                      <a:pPr>
                        <a:lnSpc>
                          <a:spcPct val="107000"/>
                        </a:lnSpc>
                        <a:spcAft>
                          <a:spcPts val="0"/>
                        </a:spcAft>
                      </a:pPr>
                      <a:r>
                        <a:rPr lang="en-GB" sz="1000">
                          <a:effectLst/>
                          <a:latin typeface="Arial Nova Light" panose="020B0304020202020204" pitchFamily="34" charset="0"/>
                        </a:rPr>
                        <a:t>Formulations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Formulations that are designed by your company.</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627234837"/>
                  </a:ext>
                </a:extLst>
              </a:tr>
              <a:tr h="523501">
                <a:tc>
                  <a:txBody>
                    <a:bodyPr/>
                    <a:lstStyle/>
                    <a:p>
                      <a:pPr>
                        <a:lnSpc>
                          <a:spcPct val="107000"/>
                        </a:lnSpc>
                        <a:spcAft>
                          <a:spcPts val="0"/>
                        </a:spcAft>
                      </a:pPr>
                      <a:r>
                        <a:rPr lang="en-GB" sz="1000">
                          <a:effectLst/>
                          <a:latin typeface="Arial Nova Light" panose="020B0304020202020204" pitchFamily="34" charset="0"/>
                        </a:rPr>
                        <a:t>Global item composition modification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This option allows you to change e.g. one ingredient for a different ingredient across all or specified compositions.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902614921"/>
                  </a:ext>
                </a:extLst>
              </a:tr>
              <a:tr h="702438">
                <a:tc>
                  <a:txBody>
                    <a:bodyPr/>
                    <a:lstStyle/>
                    <a:p>
                      <a:pPr>
                        <a:lnSpc>
                          <a:spcPct val="107000"/>
                        </a:lnSpc>
                        <a:spcAft>
                          <a:spcPts val="0"/>
                        </a:spcAft>
                      </a:pPr>
                      <a:r>
                        <a:rPr lang="en-GB" sz="1000">
                          <a:effectLst/>
                          <a:latin typeface="Arial Nova Light" panose="020B0304020202020204" pitchFamily="34" charset="0"/>
                        </a:rPr>
                        <a:t>Help</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Selecting help takes you to the Formpak Application Help. If application help does not provide enough help, you can visit the website www.formpak-software.com for further information or contact us support@formpak-software.com</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4120042142"/>
                  </a:ext>
                </a:extLst>
              </a:tr>
              <a:tr h="176339">
                <a:tc>
                  <a:txBody>
                    <a:bodyPr/>
                    <a:lstStyle/>
                    <a:p>
                      <a:pPr>
                        <a:lnSpc>
                          <a:spcPct val="107000"/>
                        </a:lnSpc>
                        <a:spcAft>
                          <a:spcPts val="0"/>
                        </a:spcAft>
                      </a:pPr>
                      <a:r>
                        <a:rPr lang="en-GB" sz="1000">
                          <a:effectLst/>
                          <a:latin typeface="Arial Nova Light" panose="020B0304020202020204" pitchFamily="34" charset="0"/>
                        </a:rPr>
                        <a:t>Items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Items is the collective term for Raw Materials and Formulations.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253224534"/>
                  </a:ext>
                </a:extLst>
              </a:tr>
              <a:tr h="344565">
                <a:tc>
                  <a:txBody>
                    <a:bodyPr/>
                    <a:lstStyle/>
                    <a:p>
                      <a:pPr>
                        <a:lnSpc>
                          <a:spcPct val="107000"/>
                        </a:lnSpc>
                        <a:spcAft>
                          <a:spcPts val="0"/>
                        </a:spcAft>
                      </a:pPr>
                      <a:r>
                        <a:rPr lang="en-GB" sz="1000">
                          <a:effectLst/>
                          <a:latin typeface="Arial Nova Light" panose="020B0304020202020204" pitchFamily="34" charset="0"/>
                        </a:rPr>
                        <a:t>Item Code Sequence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This can be used to specify what how codes are allocated to items automatically.</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nchor="b"/>
                </a:tc>
                <a:extLst>
                  <a:ext uri="{0D108BD9-81ED-4DB2-BD59-A6C34878D82A}">
                    <a16:rowId xmlns:a16="http://schemas.microsoft.com/office/drawing/2014/main" val="1387222607"/>
                  </a:ext>
                </a:extLst>
              </a:tr>
              <a:tr h="1060312">
                <a:tc>
                  <a:txBody>
                    <a:bodyPr/>
                    <a:lstStyle/>
                    <a:p>
                      <a:pPr>
                        <a:lnSpc>
                          <a:spcPct val="107000"/>
                        </a:lnSpc>
                        <a:spcAft>
                          <a:spcPts val="0"/>
                        </a:spcAft>
                      </a:pPr>
                      <a:r>
                        <a:rPr lang="en-GB" sz="1000">
                          <a:effectLst/>
                          <a:latin typeface="Arial Nova Light" panose="020B0304020202020204" pitchFamily="34" charset="0"/>
                        </a:rPr>
                        <a:t>Item Groups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Item Group is a general purpose attribute of items which appears on the Key Details tab of Raw Materials and Formulations. You can use Item Group for any purpose that is useful to you. For example, you might want to indicate where an item should be stored e.g. Cold Room or Warm Room. Item groups do not get calculated.</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3865214487"/>
                  </a:ext>
                </a:extLst>
              </a:tr>
              <a:tr h="881375">
                <a:tc>
                  <a:txBody>
                    <a:bodyPr/>
                    <a:lstStyle/>
                    <a:p>
                      <a:pPr>
                        <a:lnSpc>
                          <a:spcPct val="107000"/>
                        </a:lnSpc>
                        <a:spcAft>
                          <a:spcPts val="0"/>
                        </a:spcAft>
                      </a:pPr>
                      <a:r>
                        <a:rPr lang="en-GB" sz="1000">
                          <a:effectLst/>
                          <a:latin typeface="Arial Nova Light" panose="020B0304020202020204" pitchFamily="34" charset="0"/>
                        </a:rPr>
                        <a:t>Item Types and Classes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Item Types and Classes are used to differentiate between varieties of Items so that different behaviour and permissions can be assigned to them. The benefits of using item classes are specific to the organisation and particularly helpful in larger businesses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642656406"/>
                  </a:ext>
                </a:extLst>
              </a:tr>
              <a:tr h="344565">
                <a:tc>
                  <a:txBody>
                    <a:bodyPr/>
                    <a:lstStyle/>
                    <a:p>
                      <a:pPr>
                        <a:lnSpc>
                          <a:spcPct val="107000"/>
                        </a:lnSpc>
                        <a:spcAft>
                          <a:spcPts val="0"/>
                        </a:spcAft>
                      </a:pPr>
                      <a:r>
                        <a:rPr lang="en-GB" sz="1000">
                          <a:effectLst/>
                          <a:latin typeface="Arial Nova Light" panose="020B0304020202020204" pitchFamily="34" charset="0"/>
                        </a:rPr>
                        <a:t>Item Analysis Report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a:effectLst/>
                          <a:latin typeface="Arial Nova Light" panose="020B0304020202020204" pitchFamily="34" charset="0"/>
                        </a:rPr>
                        <a:t>Run this report to see a particular formulation's hazards.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1879282889"/>
                  </a:ext>
                </a:extLst>
              </a:tr>
              <a:tr h="523501">
                <a:tc>
                  <a:txBody>
                    <a:bodyPr/>
                    <a:lstStyle/>
                    <a:p>
                      <a:pPr>
                        <a:lnSpc>
                          <a:spcPct val="107000"/>
                        </a:lnSpc>
                        <a:spcAft>
                          <a:spcPts val="0"/>
                        </a:spcAft>
                      </a:pPr>
                      <a:r>
                        <a:rPr lang="en-GB" sz="1000">
                          <a:effectLst/>
                          <a:latin typeface="Arial Nova Light" panose="020B0304020202020204" pitchFamily="34" charset="0"/>
                        </a:rPr>
                        <a:t>Load WIP</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tc>
                  <a:txBody>
                    <a:bodyPr/>
                    <a:lstStyle/>
                    <a:p>
                      <a:pPr>
                        <a:lnSpc>
                          <a:spcPct val="107000"/>
                        </a:lnSpc>
                        <a:spcAft>
                          <a:spcPts val="0"/>
                        </a:spcAft>
                      </a:pPr>
                      <a:r>
                        <a:rPr lang="en-GB" sz="1000" dirty="0">
                          <a:effectLst/>
                          <a:latin typeface="Arial Nova Light" panose="020B0304020202020204" pitchFamily="34" charset="0"/>
                        </a:rPr>
                        <a:t>Selecting Load WIP (Work In Progress) loads the target formulation into the CDT in a new window, ready for continuing development work.</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50901" marR="50901" marT="0" marB="0"/>
                </a:tc>
                <a:extLst>
                  <a:ext uri="{0D108BD9-81ED-4DB2-BD59-A6C34878D82A}">
                    <a16:rowId xmlns:a16="http://schemas.microsoft.com/office/drawing/2014/main" val="4181447878"/>
                  </a:ext>
                </a:extLst>
              </a:tr>
            </a:tbl>
          </a:graphicData>
        </a:graphic>
      </p:graphicFrame>
    </p:spTree>
    <p:extLst>
      <p:ext uri="{BB962C8B-B14F-4D97-AF65-F5344CB8AC3E}">
        <p14:creationId xmlns:p14="http://schemas.microsoft.com/office/powerpoint/2010/main" val="2425871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EA03EEC-0B34-4D38-8414-C702C44DA950}"/>
              </a:ext>
            </a:extLst>
          </p:cNvPr>
          <p:cNvSpPr txBox="1"/>
          <p:nvPr/>
        </p:nvSpPr>
        <p:spPr>
          <a:xfrm>
            <a:off x="370031" y="970533"/>
            <a:ext cx="4982317" cy="444804"/>
          </a:xfrm>
          <a:prstGeom prst="rect">
            <a:avLst/>
          </a:prstGeom>
          <a:noFill/>
          <a:ln>
            <a:noFill/>
          </a:ln>
        </p:spPr>
        <p:txBody>
          <a:bodyPr wrap="square" rtlCol="0">
            <a:spAutoFit/>
          </a:bodyPr>
          <a:lstStyle/>
          <a:p>
            <a:r>
              <a:rPr lang="en-US" sz="2200" dirty="0">
                <a:solidFill>
                  <a:schemeClr val="tx1">
                    <a:lumMod val="65000"/>
                    <a:lumOff val="35000"/>
                  </a:schemeClr>
                </a:solidFill>
                <a:latin typeface="Arial Nova Light" panose="020B0304020202020204" pitchFamily="34" charset="0"/>
              </a:rPr>
              <a:t>FORMPAK – GLOSSARY OF TERMS</a:t>
            </a:r>
            <a:endParaRPr lang="en-GB" sz="2200" dirty="0">
              <a:solidFill>
                <a:schemeClr val="tx1">
                  <a:lumMod val="65000"/>
                  <a:lumOff val="35000"/>
                </a:schemeClr>
              </a:solidFill>
              <a:latin typeface="Arial Nova Light" panose="020B0304020202020204" pitchFamily="34" charset="0"/>
            </a:endParaRPr>
          </a:p>
        </p:txBody>
      </p:sp>
      <p:graphicFrame>
        <p:nvGraphicFramePr>
          <p:cNvPr id="2" name="Table 1">
            <a:extLst>
              <a:ext uri="{FF2B5EF4-FFF2-40B4-BE49-F238E27FC236}">
                <a16:creationId xmlns:a16="http://schemas.microsoft.com/office/drawing/2014/main" id="{BA69B1EA-4B8F-469A-918F-24851779B8F4}"/>
              </a:ext>
            </a:extLst>
          </p:cNvPr>
          <p:cNvGraphicFramePr>
            <a:graphicFrameLocks noGrp="1"/>
          </p:cNvGraphicFramePr>
          <p:nvPr>
            <p:extLst>
              <p:ext uri="{D42A27DB-BD31-4B8C-83A1-F6EECF244321}">
                <p14:modId xmlns:p14="http://schemas.microsoft.com/office/powerpoint/2010/main" val="4194677484"/>
              </p:ext>
            </p:extLst>
          </p:nvPr>
        </p:nvGraphicFramePr>
        <p:xfrm>
          <a:off x="368299" y="1352549"/>
          <a:ext cx="6119670" cy="7669211"/>
        </p:xfrm>
        <a:graphic>
          <a:graphicData uri="http://schemas.openxmlformats.org/drawingml/2006/table">
            <a:tbl>
              <a:tblPr bandRow="1">
                <a:tableStyleId>{073A0DAA-6AF3-43AB-8588-CEC1D06C72B9}</a:tableStyleId>
              </a:tblPr>
              <a:tblGrid>
                <a:gridCol w="1551655">
                  <a:extLst>
                    <a:ext uri="{9D8B030D-6E8A-4147-A177-3AD203B41FA5}">
                      <a16:colId xmlns:a16="http://schemas.microsoft.com/office/drawing/2014/main" val="157661039"/>
                    </a:ext>
                  </a:extLst>
                </a:gridCol>
                <a:gridCol w="4568015">
                  <a:extLst>
                    <a:ext uri="{9D8B030D-6E8A-4147-A177-3AD203B41FA5}">
                      <a16:colId xmlns:a16="http://schemas.microsoft.com/office/drawing/2014/main" val="3129591573"/>
                    </a:ext>
                  </a:extLst>
                </a:gridCol>
              </a:tblGrid>
              <a:tr h="372374">
                <a:tc>
                  <a:txBody>
                    <a:bodyPr/>
                    <a:lstStyle/>
                    <a:p>
                      <a:pPr>
                        <a:lnSpc>
                          <a:spcPct val="107000"/>
                        </a:lnSpc>
                        <a:spcAft>
                          <a:spcPts val="0"/>
                        </a:spcAft>
                      </a:pPr>
                      <a:r>
                        <a:rPr lang="en-GB" sz="1000" dirty="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Modification Existing Item Development Job</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A job to modify an existing active formulation, which automatically revises the version number of the formulation.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07375623"/>
                  </a:ext>
                </a:extLst>
              </a:tr>
              <a:tr h="372374">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New Modification Development Job</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A job to create a new formulation, with a specified starting formulation which is automatically loaded into the Composition Design Tool (CDT).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3126182"/>
                  </a:ext>
                </a:extLst>
              </a:tr>
              <a:tr h="363163">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Original Development Job</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dirty="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A job to create a new formulation with no starting formulation.</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1186034"/>
                  </a:ext>
                </a:extLst>
              </a:tr>
              <a:tr h="363163">
                <a:tc>
                  <a:txBody>
                    <a:bodyPr/>
                    <a:lstStyle/>
                    <a:p>
                      <a:pPr>
                        <a:lnSpc>
                          <a:spcPct val="107000"/>
                        </a:lnSpc>
                        <a:spcAft>
                          <a:spcPts val="0"/>
                        </a:spcAft>
                      </a:pPr>
                      <a:r>
                        <a:rPr lang="en-GB" sz="1000" dirty="0">
                          <a:effectLst/>
                          <a:latin typeface="Arial Nova Light" panose="020B0304020202020204" pitchFamily="34" charset="0"/>
                        </a:rPr>
                        <a:t>Party</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Party is the collective term for companies such as customers, suppliers and TO's. </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3184412000"/>
                  </a:ext>
                </a:extLst>
              </a:tr>
              <a:tr h="659277">
                <a:tc>
                  <a:txBody>
                    <a:bodyPr/>
                    <a:lstStyle/>
                    <a:p>
                      <a:pPr>
                        <a:lnSpc>
                          <a:spcPct val="107000"/>
                        </a:lnSpc>
                        <a:spcAft>
                          <a:spcPts val="0"/>
                        </a:spcAft>
                      </a:pPr>
                      <a:r>
                        <a:rPr lang="en-GB" sz="1000">
                          <a:effectLst/>
                          <a:latin typeface="Arial Nova Light" panose="020B0304020202020204" pitchFamily="34" charset="0"/>
                        </a:rPr>
                        <a:t>Party Group</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Group of specific parties. Grouping related parties together is useful to help manage rules which may apply to related parties, such as regional regulations, or document requirements. </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137270210"/>
                  </a:ext>
                </a:extLst>
              </a:tr>
              <a:tr h="995161">
                <a:tc>
                  <a:txBody>
                    <a:bodyPr/>
                    <a:lstStyle/>
                    <a:p>
                      <a:pPr>
                        <a:lnSpc>
                          <a:spcPct val="107000"/>
                        </a:lnSpc>
                        <a:spcAft>
                          <a:spcPts val="0"/>
                        </a:spcAft>
                      </a:pPr>
                      <a:r>
                        <a:rPr lang="en-GB" sz="1000">
                          <a:effectLst/>
                          <a:latin typeface="Arial Nova Light" panose="020B0304020202020204" pitchFamily="34" charset="0"/>
                        </a:rPr>
                        <a:t>Permissions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Permissions relate to the specific ability to perform an operation, including viewing information, within the application. They can be applied to different types of items. Examples are the ability to view Formulation Composition or Modify a Raw Material. There are hundreds of possible variations of permissions.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2001294235"/>
                  </a:ext>
                </a:extLst>
              </a:tr>
              <a:tr h="1163102">
                <a:tc>
                  <a:txBody>
                    <a:bodyPr/>
                    <a:lstStyle/>
                    <a:p>
                      <a:pPr>
                        <a:lnSpc>
                          <a:spcPct val="107000"/>
                        </a:lnSpc>
                        <a:spcAft>
                          <a:spcPts val="0"/>
                        </a:spcAft>
                      </a:pPr>
                      <a:r>
                        <a:rPr lang="en-GB" sz="1000">
                          <a:effectLst/>
                          <a:latin typeface="Arial Nova Light" panose="020B0304020202020204" pitchFamily="34" charset="0"/>
                        </a:rPr>
                        <a:t>Prevent Explosion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Prevent Explosion can be found in the Key Details tab for Formulations, towards the bottom.</a:t>
                      </a:r>
                      <a:br>
                        <a:rPr lang="en-GB" sz="1000">
                          <a:effectLst/>
                          <a:latin typeface="Arial Nova Light" panose="020B0304020202020204" pitchFamily="34" charset="0"/>
                        </a:rPr>
                      </a:br>
                      <a:r>
                        <a:rPr lang="en-GB" sz="1000">
                          <a:effectLst/>
                          <a:latin typeface="Arial Nova Light" panose="020B0304020202020204" pitchFamily="34" charset="0"/>
                        </a:rPr>
                        <a:t>When Prevent Explosion is 'Yes', if a User elects to Simplify a formulation composition, any formulations contained with status Prevent Explosion Y, will not be exploded. This is useful to preserve stocked formulation bases within formulations. </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739604782"/>
                  </a:ext>
                </a:extLst>
              </a:tr>
              <a:tr h="827218">
                <a:tc>
                  <a:txBody>
                    <a:bodyPr/>
                    <a:lstStyle/>
                    <a:p>
                      <a:pPr>
                        <a:lnSpc>
                          <a:spcPct val="107000"/>
                        </a:lnSpc>
                        <a:spcAft>
                          <a:spcPts val="0"/>
                        </a:spcAft>
                      </a:pPr>
                      <a:r>
                        <a:rPr lang="en-GB" sz="1000">
                          <a:effectLst/>
                          <a:latin typeface="Arial Nova Light" panose="020B0304020202020204" pitchFamily="34" charset="0"/>
                        </a:rPr>
                        <a:t>Projects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Projects can be used to manage all kinds of work. In addition to traditional projects involving product developers, product evaluators and samples, other possibilities include projects for stability testing, marketing requirements, analytical and documentation requests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2425269702"/>
                  </a:ext>
                </a:extLst>
              </a:tr>
              <a:tr h="995161">
                <a:tc>
                  <a:txBody>
                    <a:bodyPr/>
                    <a:lstStyle/>
                    <a:p>
                      <a:pPr>
                        <a:lnSpc>
                          <a:spcPct val="107000"/>
                        </a:lnSpc>
                        <a:spcAft>
                          <a:spcPts val="0"/>
                        </a:spcAft>
                      </a:pPr>
                      <a:r>
                        <a:rPr lang="en-GB" sz="1000" dirty="0">
                          <a:effectLst/>
                          <a:latin typeface="Arial Nova Light" panose="020B0304020202020204" pitchFamily="34" charset="0"/>
                        </a:rPr>
                        <a:t>Properties</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Values of Items which appear in the Property area of View a Raw Material / Formulation. These include properties like allergens, health and safety, nutritional information and stability. Properties are highly flexible, if you want to access and apply useful information about Items, this can be achieved with Properties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3959374574"/>
                  </a:ext>
                </a:extLst>
              </a:tr>
              <a:tr h="827218">
                <a:tc>
                  <a:txBody>
                    <a:bodyPr/>
                    <a:lstStyle/>
                    <a:p>
                      <a:pPr>
                        <a:lnSpc>
                          <a:spcPct val="107000"/>
                        </a:lnSpc>
                        <a:spcAft>
                          <a:spcPts val="0"/>
                        </a:spcAft>
                      </a:pPr>
                      <a:r>
                        <a:rPr lang="en-GB" sz="1000">
                          <a:effectLst/>
                          <a:latin typeface="Arial Nova Light" panose="020B0304020202020204" pitchFamily="34" charset="0"/>
                        </a:rPr>
                        <a:t>Property</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Properties are attributes of items. They can be calculated or manually assigned and include safety properties such as EC hazard data and physical properties such as flashpoint and density. New properties can be added by Users (see Properties Overview for more information).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extLst>
                  <a:ext uri="{0D108BD9-81ED-4DB2-BD59-A6C34878D82A}">
                    <a16:rowId xmlns:a16="http://schemas.microsoft.com/office/drawing/2014/main" val="2436830446"/>
                  </a:ext>
                </a:extLst>
              </a:tr>
              <a:tr h="367837">
                <a:tc>
                  <a:txBody>
                    <a:bodyPr/>
                    <a:lstStyle/>
                    <a:p>
                      <a:pPr>
                        <a:lnSpc>
                          <a:spcPct val="107000"/>
                        </a:lnSpc>
                        <a:spcAft>
                          <a:spcPts val="0"/>
                        </a:spcAft>
                      </a:pPr>
                      <a:r>
                        <a:rPr lang="en-GB" sz="1000">
                          <a:effectLst/>
                          <a:latin typeface="Arial Nova Light" panose="020B0304020202020204" pitchFamily="34" charset="0"/>
                        </a:rPr>
                        <a:t>Property Group</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a:effectLst/>
                          <a:latin typeface="Arial Nova Light" panose="020B0304020202020204" pitchFamily="34" charset="0"/>
                        </a:rPr>
                        <a:t>Properties are organised into Property Groups which means related properties can be viewed together.</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nchor="b"/>
                </a:tc>
                <a:extLst>
                  <a:ext uri="{0D108BD9-81ED-4DB2-BD59-A6C34878D82A}">
                    <a16:rowId xmlns:a16="http://schemas.microsoft.com/office/drawing/2014/main" val="3641535582"/>
                  </a:ext>
                </a:extLst>
              </a:tr>
              <a:tr h="363163">
                <a:tc>
                  <a:txBody>
                    <a:bodyPr/>
                    <a:lstStyle/>
                    <a:p>
                      <a:pPr>
                        <a:lnSpc>
                          <a:spcPct val="107000"/>
                        </a:lnSpc>
                        <a:spcAft>
                          <a:spcPts val="0"/>
                        </a:spcAft>
                      </a:pPr>
                      <a:r>
                        <a:rPr lang="en-GB" sz="1000">
                          <a:effectLst/>
                          <a:latin typeface="Arial Nova Light" panose="020B0304020202020204" pitchFamily="34" charset="0"/>
                        </a:rPr>
                        <a:t>Property Type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tc>
                <a:tc>
                  <a:txBody>
                    <a:bodyPr/>
                    <a:lstStyle/>
                    <a:p>
                      <a:pPr>
                        <a:lnSpc>
                          <a:spcPct val="107000"/>
                        </a:lnSpc>
                        <a:spcAft>
                          <a:spcPts val="0"/>
                        </a:spcAft>
                      </a:pPr>
                      <a:r>
                        <a:rPr lang="en-GB" sz="1000" dirty="0">
                          <a:effectLst/>
                          <a:latin typeface="Arial Nova Light" panose="020B0304020202020204" pitchFamily="34" charset="0"/>
                        </a:rPr>
                        <a:t>Property Types can be used to sub categorise properties within a Property Group.</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48491" marR="48491" marT="0" marB="0" anchor="b"/>
                </a:tc>
                <a:extLst>
                  <a:ext uri="{0D108BD9-81ED-4DB2-BD59-A6C34878D82A}">
                    <a16:rowId xmlns:a16="http://schemas.microsoft.com/office/drawing/2014/main" val="1960377818"/>
                  </a:ext>
                </a:extLst>
              </a:tr>
            </a:tbl>
          </a:graphicData>
        </a:graphic>
      </p:graphicFrame>
    </p:spTree>
    <p:extLst>
      <p:ext uri="{BB962C8B-B14F-4D97-AF65-F5344CB8AC3E}">
        <p14:creationId xmlns:p14="http://schemas.microsoft.com/office/powerpoint/2010/main" val="386380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EA03EEC-0B34-4D38-8414-C702C44DA950}"/>
              </a:ext>
            </a:extLst>
          </p:cNvPr>
          <p:cNvSpPr txBox="1"/>
          <p:nvPr/>
        </p:nvSpPr>
        <p:spPr>
          <a:xfrm>
            <a:off x="370031" y="970533"/>
            <a:ext cx="4982317" cy="444804"/>
          </a:xfrm>
          <a:prstGeom prst="rect">
            <a:avLst/>
          </a:prstGeom>
          <a:noFill/>
          <a:ln>
            <a:noFill/>
          </a:ln>
        </p:spPr>
        <p:txBody>
          <a:bodyPr wrap="square" rtlCol="0">
            <a:spAutoFit/>
          </a:bodyPr>
          <a:lstStyle/>
          <a:p>
            <a:r>
              <a:rPr lang="en-US" sz="2200" dirty="0">
                <a:solidFill>
                  <a:schemeClr val="tx1">
                    <a:lumMod val="65000"/>
                    <a:lumOff val="35000"/>
                  </a:schemeClr>
                </a:solidFill>
                <a:latin typeface="Arial Nova Light" panose="020B0304020202020204" pitchFamily="34" charset="0"/>
              </a:rPr>
              <a:t>FORMPAK – GLOSSARY OF TERMS</a:t>
            </a:r>
            <a:endParaRPr lang="en-GB" sz="2200" dirty="0">
              <a:solidFill>
                <a:schemeClr val="tx1">
                  <a:lumMod val="65000"/>
                  <a:lumOff val="35000"/>
                </a:schemeClr>
              </a:solidFill>
              <a:latin typeface="Arial Nova Light" panose="020B0304020202020204" pitchFamily="34" charset="0"/>
            </a:endParaRPr>
          </a:p>
        </p:txBody>
      </p:sp>
      <p:graphicFrame>
        <p:nvGraphicFramePr>
          <p:cNvPr id="2" name="Table 1">
            <a:extLst>
              <a:ext uri="{FF2B5EF4-FFF2-40B4-BE49-F238E27FC236}">
                <a16:creationId xmlns:a16="http://schemas.microsoft.com/office/drawing/2014/main" id="{0AA1D9DD-F895-4EBE-896D-F626B3FB4FB2}"/>
              </a:ext>
            </a:extLst>
          </p:cNvPr>
          <p:cNvGraphicFramePr>
            <a:graphicFrameLocks noGrp="1"/>
          </p:cNvGraphicFramePr>
          <p:nvPr>
            <p:extLst>
              <p:ext uri="{D42A27DB-BD31-4B8C-83A1-F6EECF244321}">
                <p14:modId xmlns:p14="http://schemas.microsoft.com/office/powerpoint/2010/main" val="2649640650"/>
              </p:ext>
            </p:extLst>
          </p:nvPr>
        </p:nvGraphicFramePr>
        <p:xfrm>
          <a:off x="370031" y="1352550"/>
          <a:ext cx="6117938" cy="7051769"/>
        </p:xfrm>
        <a:graphic>
          <a:graphicData uri="http://schemas.openxmlformats.org/drawingml/2006/table">
            <a:tbl>
              <a:tblPr bandRow="1">
                <a:tableStyleId>{073A0DAA-6AF3-43AB-8588-CEC1D06C72B9}</a:tableStyleId>
              </a:tblPr>
              <a:tblGrid>
                <a:gridCol w="1551215">
                  <a:extLst>
                    <a:ext uri="{9D8B030D-6E8A-4147-A177-3AD203B41FA5}">
                      <a16:colId xmlns:a16="http://schemas.microsoft.com/office/drawing/2014/main" val="1307463476"/>
                    </a:ext>
                  </a:extLst>
                </a:gridCol>
                <a:gridCol w="4566723">
                  <a:extLst>
                    <a:ext uri="{9D8B030D-6E8A-4147-A177-3AD203B41FA5}">
                      <a16:colId xmlns:a16="http://schemas.microsoft.com/office/drawing/2014/main" val="434119163"/>
                    </a:ext>
                  </a:extLst>
                </a:gridCol>
              </a:tblGrid>
              <a:tr h="322648">
                <a:tc>
                  <a:txBody>
                    <a:bodyPr/>
                    <a:lstStyle/>
                    <a:p>
                      <a:pPr>
                        <a:lnSpc>
                          <a:spcPct val="107000"/>
                        </a:lnSpc>
                        <a:spcAft>
                          <a:spcPts val="0"/>
                        </a:spcAft>
                      </a:pPr>
                      <a:r>
                        <a:rPr lang="en-GB" sz="1000" dirty="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Proposals Complete</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The developer should select Proposals Complete to indicate they have finished development work for the job. Proposals can only be marked complete when the status of formulations associated with the job are NOT 'In Progress'. In Progress usually means the formulations are still in development and they have not been 'Checked In'.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17704"/>
                  </a:ext>
                </a:extLst>
              </a:tr>
              <a:tr h="322648">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Propose Job Responses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dirty="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Once a developer has completed formulation development work associated with Development Job, they can 'Propose Job Responses' from the formulations they developed. The formulations which are the ones being put forward, as meeting the requirements of the Job should be proposed. The Propose Job Responses function can be accessed through results of Search for Development Job on the View Job Detail button.</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8685137"/>
                  </a:ext>
                </a:extLst>
              </a:tr>
              <a:tr h="322648">
                <a:tc>
                  <a:txBody>
                    <a:bodyPr/>
                    <a:lstStyle/>
                    <a:p>
                      <a:pPr>
                        <a:lnSpc>
                          <a:spcPct val="107000"/>
                        </a:lnSpc>
                        <a:spcAft>
                          <a:spcPts val="0"/>
                        </a:spcAft>
                      </a:pPr>
                      <a:r>
                        <a:rPr lang="en-GB" sz="1000" dirty="0">
                          <a:effectLst/>
                          <a:latin typeface="Arial Nova Light" panose="020B0304020202020204" pitchFamily="34" charset="0"/>
                        </a:rPr>
                        <a:t>Raw Material</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a:effectLst/>
                          <a:latin typeface="Arial Nova Light" panose="020B0304020202020204" pitchFamily="34" charset="0"/>
                        </a:rPr>
                        <a:t>A Raw Material is usually an item purchased by an organisation, even if that item is complex, having a formulation.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2943172877"/>
                  </a:ext>
                </a:extLst>
              </a:tr>
              <a:tr h="490204">
                <a:tc>
                  <a:txBody>
                    <a:bodyPr/>
                    <a:lstStyle/>
                    <a:p>
                      <a:pPr>
                        <a:lnSpc>
                          <a:spcPct val="107000"/>
                        </a:lnSpc>
                        <a:spcAft>
                          <a:spcPts val="0"/>
                        </a:spcAft>
                      </a:pPr>
                      <a:r>
                        <a:rPr lang="en-GB" sz="1000">
                          <a:effectLst/>
                          <a:latin typeface="Arial Nova Light" panose="020B0304020202020204" pitchFamily="34" charset="0"/>
                        </a:rPr>
                        <a:t>Raw Materials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a:effectLst/>
                          <a:latin typeface="Arial Nova Light" panose="020B0304020202020204" pitchFamily="34" charset="0"/>
                        </a:rPr>
                        <a:t>This includes simple Raw Materials (having no composition information) or complex Raw Materials like essential oils (which have composition information).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1957861636"/>
                  </a:ext>
                </a:extLst>
              </a:tr>
              <a:tr h="322648">
                <a:tc>
                  <a:txBody>
                    <a:bodyPr/>
                    <a:lstStyle/>
                    <a:p>
                      <a:pPr>
                        <a:lnSpc>
                          <a:spcPct val="107000"/>
                        </a:lnSpc>
                        <a:spcAft>
                          <a:spcPts val="0"/>
                        </a:spcAft>
                      </a:pPr>
                      <a:r>
                        <a:rPr lang="en-GB" sz="1000">
                          <a:effectLst/>
                          <a:latin typeface="Arial Nova Light" panose="020B0304020202020204" pitchFamily="34" charset="0"/>
                        </a:rPr>
                        <a:t>Reset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dirty="0">
                          <a:effectLst/>
                          <a:latin typeface="Arial Nova Light" panose="020B0304020202020204" pitchFamily="34" charset="0"/>
                        </a:rPr>
                        <a:t>Selecting Reset clears the contents of search screens in order you can enter new search criteria.</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747524445"/>
                  </a:ext>
                </a:extLst>
              </a:tr>
              <a:tr h="490204">
                <a:tc>
                  <a:txBody>
                    <a:bodyPr/>
                    <a:lstStyle/>
                    <a:p>
                      <a:pPr>
                        <a:lnSpc>
                          <a:spcPct val="107000"/>
                        </a:lnSpc>
                        <a:spcAft>
                          <a:spcPts val="0"/>
                        </a:spcAft>
                      </a:pPr>
                      <a:r>
                        <a:rPr lang="en-GB" sz="1000">
                          <a:effectLst/>
                          <a:latin typeface="Arial Nova Light" panose="020B0304020202020204" pitchFamily="34" charset="0"/>
                        </a:rPr>
                        <a:t>Review Job</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a:effectLst/>
                          <a:latin typeface="Arial Nova Light" panose="020B0304020202020204" pitchFamily="34" charset="0"/>
                        </a:rPr>
                        <a:t>Review Job function can be accessed through results page of Search for Development Job, also through View Job Detail. All jobs require a final review.</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580394548"/>
                  </a:ext>
                </a:extLst>
              </a:tr>
              <a:tr h="992869">
                <a:tc>
                  <a:txBody>
                    <a:bodyPr/>
                    <a:lstStyle/>
                    <a:p>
                      <a:pPr>
                        <a:lnSpc>
                          <a:spcPct val="107000"/>
                        </a:lnSpc>
                        <a:spcAft>
                          <a:spcPts val="0"/>
                        </a:spcAft>
                      </a:pPr>
                      <a:r>
                        <a:rPr lang="en-GB" sz="1000">
                          <a:effectLst/>
                          <a:latin typeface="Arial Nova Light" panose="020B0304020202020204" pitchFamily="34" charset="0"/>
                        </a:rPr>
                        <a:t>Review Job Responses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dirty="0">
                          <a:effectLst/>
                          <a:latin typeface="Arial Nova Light" panose="020B0304020202020204" pitchFamily="34" charset="0"/>
                        </a:rPr>
                        <a:t>Once a developer has Proposed Job Responses, if the associated job specified that review was necessary, the responses proposed will be flagged as 'Ready for Review'. The result of a review can be Pass or Fail. Review Job Responses function can be accessed through results of Search for Development Job on the View Job Detail button.</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2697193132"/>
                  </a:ext>
                </a:extLst>
              </a:tr>
              <a:tr h="1495534">
                <a:tc>
                  <a:txBody>
                    <a:bodyPr/>
                    <a:lstStyle/>
                    <a:p>
                      <a:pPr>
                        <a:lnSpc>
                          <a:spcPct val="107000"/>
                        </a:lnSpc>
                        <a:spcAft>
                          <a:spcPts val="0"/>
                        </a:spcAft>
                      </a:pPr>
                      <a:r>
                        <a:rPr lang="en-GB" sz="1000">
                          <a:effectLst/>
                          <a:latin typeface="Arial Nova Light" panose="020B0304020202020204" pitchFamily="34" charset="0"/>
                        </a:rPr>
                        <a:t>Roles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a:effectLst/>
                          <a:latin typeface="Arial Nova Light" panose="020B0304020202020204" pitchFamily="34" charset="0"/>
                        </a:rPr>
                        <a:t>Roles are included in the application as a way to manage permissions for Users with similar requirements. For example there may be several User's who all need similar functionality, such as the ability to Print Documents and look up basic Raw Material and Formulation information. Rather than set the permissions to each individual User, the permissions can be given to a Role e.g. 'Document Producer'. Specified Users can belong to this role, from which they inherit Permissions. Their permissions can be further modified individually if needed.</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4109400269"/>
                  </a:ext>
                </a:extLst>
              </a:tr>
              <a:tr h="1160424">
                <a:tc>
                  <a:txBody>
                    <a:bodyPr/>
                    <a:lstStyle/>
                    <a:p>
                      <a:pPr>
                        <a:lnSpc>
                          <a:spcPct val="107000"/>
                        </a:lnSpc>
                        <a:spcAft>
                          <a:spcPts val="0"/>
                        </a:spcAft>
                      </a:pPr>
                      <a:r>
                        <a:rPr lang="en-GB" sz="1000">
                          <a:effectLst/>
                          <a:latin typeface="Arial Nova Light" panose="020B0304020202020204" pitchFamily="34" charset="0"/>
                        </a:rPr>
                        <a:t>Scope</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tc>
                  <a:txBody>
                    <a:bodyPr/>
                    <a:lstStyle/>
                    <a:p>
                      <a:pPr>
                        <a:lnSpc>
                          <a:spcPct val="107000"/>
                        </a:lnSpc>
                        <a:spcAft>
                          <a:spcPts val="0"/>
                        </a:spcAft>
                      </a:pPr>
                      <a:r>
                        <a:rPr lang="en-GB" sz="1000" dirty="0">
                          <a:effectLst/>
                          <a:latin typeface="Arial Nova Light" panose="020B0304020202020204" pitchFamily="34" charset="0"/>
                        </a:rPr>
                        <a:t>Scope is an important attribute for managing communication with external systems. The Scope is an external system, for example a manufacturing system, which is linked to Formpak to enable data transfer. The scope of an item relates to where, outside of Formpak, it is known and details such as the date of information transfer. Scope is used in the Enterprise Edition only.</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51195" marR="51195" marT="0" marB="0"/>
                </a:tc>
                <a:extLst>
                  <a:ext uri="{0D108BD9-81ED-4DB2-BD59-A6C34878D82A}">
                    <a16:rowId xmlns:a16="http://schemas.microsoft.com/office/drawing/2014/main" val="3453038125"/>
                  </a:ext>
                </a:extLst>
              </a:tr>
            </a:tbl>
          </a:graphicData>
        </a:graphic>
      </p:graphicFrame>
    </p:spTree>
    <p:extLst>
      <p:ext uri="{BB962C8B-B14F-4D97-AF65-F5344CB8AC3E}">
        <p14:creationId xmlns:p14="http://schemas.microsoft.com/office/powerpoint/2010/main" val="529403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EA03EEC-0B34-4D38-8414-C702C44DA950}"/>
              </a:ext>
            </a:extLst>
          </p:cNvPr>
          <p:cNvSpPr txBox="1"/>
          <p:nvPr/>
        </p:nvSpPr>
        <p:spPr>
          <a:xfrm>
            <a:off x="370031" y="970533"/>
            <a:ext cx="4982317" cy="444804"/>
          </a:xfrm>
          <a:prstGeom prst="rect">
            <a:avLst/>
          </a:prstGeom>
          <a:noFill/>
          <a:ln>
            <a:noFill/>
          </a:ln>
        </p:spPr>
        <p:txBody>
          <a:bodyPr wrap="square" rtlCol="0">
            <a:spAutoFit/>
          </a:bodyPr>
          <a:lstStyle/>
          <a:p>
            <a:r>
              <a:rPr lang="en-US" sz="2200" dirty="0">
                <a:solidFill>
                  <a:schemeClr val="tx1">
                    <a:lumMod val="65000"/>
                    <a:lumOff val="35000"/>
                  </a:schemeClr>
                </a:solidFill>
                <a:latin typeface="Arial Nova Light" panose="020B0304020202020204" pitchFamily="34" charset="0"/>
              </a:rPr>
              <a:t>FORMPAK – GLOSSARY OF TERMS</a:t>
            </a:r>
            <a:endParaRPr lang="en-GB" sz="2200" dirty="0">
              <a:solidFill>
                <a:schemeClr val="tx1">
                  <a:lumMod val="65000"/>
                  <a:lumOff val="35000"/>
                </a:schemeClr>
              </a:solidFill>
              <a:latin typeface="Arial Nova Light" panose="020B0304020202020204" pitchFamily="34" charset="0"/>
            </a:endParaRPr>
          </a:p>
        </p:txBody>
      </p:sp>
      <p:graphicFrame>
        <p:nvGraphicFramePr>
          <p:cNvPr id="2" name="Table 1">
            <a:extLst>
              <a:ext uri="{FF2B5EF4-FFF2-40B4-BE49-F238E27FC236}">
                <a16:creationId xmlns:a16="http://schemas.microsoft.com/office/drawing/2014/main" id="{2D068D2D-9F66-499F-8985-5B8CCA40D8A4}"/>
              </a:ext>
            </a:extLst>
          </p:cNvPr>
          <p:cNvGraphicFramePr>
            <a:graphicFrameLocks noGrp="1"/>
          </p:cNvGraphicFramePr>
          <p:nvPr>
            <p:extLst>
              <p:ext uri="{D42A27DB-BD31-4B8C-83A1-F6EECF244321}">
                <p14:modId xmlns:p14="http://schemas.microsoft.com/office/powerpoint/2010/main" val="444727700"/>
              </p:ext>
            </p:extLst>
          </p:nvPr>
        </p:nvGraphicFramePr>
        <p:xfrm>
          <a:off x="368299" y="1352550"/>
          <a:ext cx="6119669" cy="7648702"/>
        </p:xfrm>
        <a:graphic>
          <a:graphicData uri="http://schemas.openxmlformats.org/drawingml/2006/table">
            <a:tbl>
              <a:tblPr bandRow="1">
                <a:tableStyleId>{073A0DAA-6AF3-43AB-8588-CEC1D06C72B9}</a:tableStyleId>
              </a:tblPr>
              <a:tblGrid>
                <a:gridCol w="1551654">
                  <a:extLst>
                    <a:ext uri="{9D8B030D-6E8A-4147-A177-3AD203B41FA5}">
                      <a16:colId xmlns:a16="http://schemas.microsoft.com/office/drawing/2014/main" val="1019852053"/>
                    </a:ext>
                  </a:extLst>
                </a:gridCol>
                <a:gridCol w="4568015">
                  <a:extLst>
                    <a:ext uri="{9D8B030D-6E8A-4147-A177-3AD203B41FA5}">
                      <a16:colId xmlns:a16="http://schemas.microsoft.com/office/drawing/2014/main" val="2724762178"/>
                    </a:ext>
                  </a:extLst>
                </a:gridCol>
              </a:tblGrid>
              <a:tr h="904367">
                <a:tc>
                  <a:txBody>
                    <a:bodyPr/>
                    <a:lstStyle/>
                    <a:p>
                      <a:pPr>
                        <a:lnSpc>
                          <a:spcPct val="107000"/>
                        </a:lnSpc>
                        <a:spcAft>
                          <a:spcPts val="0"/>
                        </a:spcAft>
                      </a:pPr>
                      <a:r>
                        <a:rPr lang="en-GB" sz="1000" dirty="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Smart Search</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Smart Search, also known as Instant Search, is available everywhere the magnifying glass symbol is seen.</a:t>
                      </a:r>
                      <a:b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b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When you enter information, Instant Search immediately looks for matches across name and code fields. For Instant Search on Items, you can select the 'Deep Search' option and the search will include looking at other fields including CAS , FEMA and EC number, Chemical and Common names.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3217344"/>
                  </a:ext>
                </a:extLst>
              </a:tr>
              <a:tr h="864135">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Start Work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Selecting Start work performs two functions:</a:t>
                      </a:r>
                      <a:b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b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1. Accepts the Development Job</a:t>
                      </a:r>
                      <a:b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b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2. Opens the CDT in a New Window, ready to work on the formulation.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4200898"/>
                  </a:ext>
                </a:extLst>
              </a:tr>
              <a:tr h="864135">
                <a:tc>
                  <a:txBody>
                    <a:bodyPr/>
                    <a:lstStyle/>
                    <a:p>
                      <a:pPr>
                        <a:lnSpc>
                          <a:spcPct val="107000"/>
                        </a:lnSpc>
                        <a:spcAft>
                          <a:spcPts val="0"/>
                        </a:spcAft>
                      </a:pPr>
                      <a:r>
                        <a:rPr lang="en-GB" sz="100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Suppliers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000" dirty="0">
                          <a:solidFill>
                            <a:srgbClr val="000000"/>
                          </a:solidFill>
                          <a:effectLst/>
                          <a:latin typeface="Arial Nova Light" panose="020B0304020202020204" pitchFamily="34" charset="0"/>
                          <a:ea typeface="Times New Roman" panose="02020603050405020304" pitchFamily="18" charset="0"/>
                          <a:cs typeface="Calibri" panose="020F0502020204030204" pitchFamily="34" charset="0"/>
                        </a:rPr>
                        <a:t>Suppliers are companies from whom you purchase or receive products. You can add suppliers directly into Formpak, or they can be sent from an external ERP or production system.</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816563"/>
                  </a:ext>
                </a:extLst>
              </a:tr>
              <a:tr h="864135">
                <a:tc>
                  <a:txBody>
                    <a:bodyPr/>
                    <a:lstStyle/>
                    <a:p>
                      <a:pPr>
                        <a:lnSpc>
                          <a:spcPct val="107000"/>
                        </a:lnSpc>
                        <a:spcAft>
                          <a:spcPts val="0"/>
                        </a:spcAft>
                      </a:pPr>
                      <a:r>
                        <a:rPr lang="en-GB" sz="1000" dirty="0">
                          <a:effectLst/>
                          <a:latin typeface="Arial Nova Light" panose="020B0304020202020204" pitchFamily="34" charset="0"/>
                        </a:rPr>
                        <a:t>Suitability</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dirty="0">
                          <a:effectLst/>
                          <a:latin typeface="Arial Nova Light" panose="020B0304020202020204" pitchFamily="34" charset="0"/>
                        </a:rPr>
                        <a:t>Suitability checking is able to take an Item and look at specific rules to determine if the item is suitable for use. This can answer such questions as 'Is this product suitable...' for a specified customer, taking into account the application, dosage, country of use and any customer imposed or business restrictions.</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extLst>
                  <a:ext uri="{0D108BD9-81ED-4DB2-BD59-A6C34878D82A}">
                    <a16:rowId xmlns:a16="http://schemas.microsoft.com/office/drawing/2014/main" val="888085032"/>
                  </a:ext>
                </a:extLst>
              </a:tr>
              <a:tr h="518482">
                <a:tc>
                  <a:txBody>
                    <a:bodyPr/>
                    <a:lstStyle/>
                    <a:p>
                      <a:pPr>
                        <a:lnSpc>
                          <a:spcPct val="107000"/>
                        </a:lnSpc>
                        <a:spcAft>
                          <a:spcPts val="0"/>
                        </a:spcAft>
                      </a:pPr>
                      <a:r>
                        <a:rPr lang="en-GB" sz="1000" dirty="0">
                          <a:effectLst/>
                          <a:latin typeface="Arial Nova Light" panose="020B0304020202020204" pitchFamily="34" charset="0"/>
                        </a:rPr>
                        <a:t>Suitability Constraint</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dirty="0">
                          <a:effectLst/>
                          <a:latin typeface="Arial Nova Light" panose="020B0304020202020204" pitchFamily="34" charset="0"/>
                        </a:rPr>
                        <a:t>These are rules or compliance checks which can be targeted at parties including regions, customers, suppliers, even your own business, for example to reflect policies about ingredient use.</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nchor="b"/>
                </a:tc>
                <a:extLst>
                  <a:ext uri="{0D108BD9-81ED-4DB2-BD59-A6C34878D82A}">
                    <a16:rowId xmlns:a16="http://schemas.microsoft.com/office/drawing/2014/main" val="167688722"/>
                  </a:ext>
                </a:extLst>
              </a:tr>
              <a:tr h="345655">
                <a:tc>
                  <a:txBody>
                    <a:bodyPr/>
                    <a:lstStyle/>
                    <a:p>
                      <a:pPr>
                        <a:lnSpc>
                          <a:spcPct val="107000"/>
                        </a:lnSpc>
                        <a:spcAft>
                          <a:spcPts val="0"/>
                        </a:spcAft>
                      </a:pPr>
                      <a:r>
                        <a:rPr lang="en-GB" sz="1000">
                          <a:effectLst/>
                          <a:latin typeface="Arial Nova Light" panose="020B0304020202020204" pitchFamily="34" charset="0"/>
                        </a:rPr>
                        <a:t>System Administration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a:effectLst/>
                          <a:latin typeface="Arial Nova Light" panose="020B0304020202020204" pitchFamily="34" charset="0"/>
                        </a:rPr>
                        <a:t>System administration includes setting and managing user permissions to allow users to access appropriate areas and information.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extLst>
                  <a:ext uri="{0D108BD9-81ED-4DB2-BD59-A6C34878D82A}">
                    <a16:rowId xmlns:a16="http://schemas.microsoft.com/office/drawing/2014/main" val="1755132900"/>
                  </a:ext>
                </a:extLst>
              </a:tr>
              <a:tr h="172827">
                <a:tc>
                  <a:txBody>
                    <a:bodyPr/>
                    <a:lstStyle/>
                    <a:p>
                      <a:pPr>
                        <a:lnSpc>
                          <a:spcPct val="107000"/>
                        </a:lnSpc>
                        <a:spcAft>
                          <a:spcPts val="0"/>
                        </a:spcAft>
                      </a:pPr>
                      <a:r>
                        <a:rPr lang="en-GB" sz="1000">
                          <a:effectLst/>
                          <a:latin typeface="Arial Nova Light" panose="020B0304020202020204" pitchFamily="34" charset="0"/>
                        </a:rPr>
                        <a:t>Tasks</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a:effectLst/>
                          <a:latin typeface="Arial Nova Light" panose="020B0304020202020204" pitchFamily="34" charset="0"/>
                        </a:rPr>
                        <a:t>Tasks represent the individual jobs required as part of a project.</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nchor="b"/>
                </a:tc>
                <a:extLst>
                  <a:ext uri="{0D108BD9-81ED-4DB2-BD59-A6C34878D82A}">
                    <a16:rowId xmlns:a16="http://schemas.microsoft.com/office/drawing/2014/main" val="1236785881"/>
                  </a:ext>
                </a:extLst>
              </a:tr>
              <a:tr h="1015691">
                <a:tc>
                  <a:txBody>
                    <a:bodyPr/>
                    <a:lstStyle/>
                    <a:p>
                      <a:pPr>
                        <a:lnSpc>
                          <a:spcPct val="107000"/>
                        </a:lnSpc>
                        <a:spcAft>
                          <a:spcPts val="0"/>
                        </a:spcAft>
                      </a:pPr>
                      <a:r>
                        <a:rPr lang="en-GB" sz="1000">
                          <a:effectLst/>
                          <a:latin typeface="Arial Nova Light" panose="020B0304020202020204" pitchFamily="34" charset="0"/>
                        </a:rPr>
                        <a:t>TO</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dirty="0">
                          <a:effectLst/>
                          <a:latin typeface="Arial Nova Light" panose="020B0304020202020204" pitchFamily="34" charset="0"/>
                        </a:rPr>
                        <a:t>TO stands for Target Organisation and relates to your company. There may be more than one TO, e.g. different sites. If there are any centralised functions, like regulatory management producing documents, it is possible to have different TO's. This can be useful if different sites have different requirements, like logos, addresses or even rules.</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extLst>
                  <a:ext uri="{0D108BD9-81ED-4DB2-BD59-A6C34878D82A}">
                    <a16:rowId xmlns:a16="http://schemas.microsoft.com/office/drawing/2014/main" val="2142975392"/>
                  </a:ext>
                </a:extLst>
              </a:tr>
              <a:tr h="172827">
                <a:tc>
                  <a:txBody>
                    <a:bodyPr/>
                    <a:lstStyle/>
                    <a:p>
                      <a:pPr>
                        <a:lnSpc>
                          <a:spcPct val="107000"/>
                        </a:lnSpc>
                        <a:spcAft>
                          <a:spcPts val="0"/>
                        </a:spcAft>
                      </a:pPr>
                      <a:r>
                        <a:rPr lang="en-GB" sz="1000">
                          <a:effectLst/>
                          <a:latin typeface="Arial Nova Light" panose="020B0304020202020204" pitchFamily="34" charset="0"/>
                        </a:rPr>
                        <a:t>User</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a:effectLst/>
                          <a:latin typeface="Arial Nova Light" panose="020B0304020202020204" pitchFamily="34" charset="0"/>
                        </a:rPr>
                        <a:t>A User of the Formpak software application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extLst>
                  <a:ext uri="{0D108BD9-81ED-4DB2-BD59-A6C34878D82A}">
                    <a16:rowId xmlns:a16="http://schemas.microsoft.com/office/drawing/2014/main" val="3362143928"/>
                  </a:ext>
                </a:extLst>
              </a:tr>
              <a:tr h="1186414">
                <a:tc>
                  <a:txBody>
                    <a:bodyPr/>
                    <a:lstStyle/>
                    <a:p>
                      <a:pPr>
                        <a:lnSpc>
                          <a:spcPct val="107000"/>
                        </a:lnSpc>
                        <a:spcAft>
                          <a:spcPts val="0"/>
                        </a:spcAft>
                      </a:pPr>
                      <a:r>
                        <a:rPr lang="en-GB" sz="1000">
                          <a:effectLst/>
                          <a:latin typeface="Arial Nova Light" panose="020B0304020202020204" pitchFamily="34" charset="0"/>
                        </a:rPr>
                        <a:t>Version</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dirty="0">
                          <a:effectLst/>
                          <a:latin typeface="Arial Nova Light" panose="020B0304020202020204" pitchFamily="34" charset="0"/>
                        </a:rPr>
                        <a:t>Version numbers are given for Item compositions. When new, the version number is 1.000. If and when any changes are made to the composition, the version number is increased. It is possible to compare different versions of the same item in 'View Previous Versions of a Composition'.</a:t>
                      </a:r>
                      <a:br>
                        <a:rPr lang="en-GB" sz="1000" dirty="0">
                          <a:effectLst/>
                          <a:latin typeface="Arial Nova Light" panose="020B0304020202020204" pitchFamily="34" charset="0"/>
                        </a:rPr>
                      </a:br>
                      <a:r>
                        <a:rPr lang="en-GB" sz="1000" dirty="0">
                          <a:effectLst/>
                          <a:latin typeface="Arial Nova Light" panose="020B0304020202020204" pitchFamily="34" charset="0"/>
                        </a:rPr>
                        <a:t>Version numbers are also given to document designs and development jobs. </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extLst>
                  <a:ext uri="{0D108BD9-81ED-4DB2-BD59-A6C34878D82A}">
                    <a16:rowId xmlns:a16="http://schemas.microsoft.com/office/drawing/2014/main" val="2564784958"/>
                  </a:ext>
                </a:extLst>
              </a:tr>
              <a:tr h="674248">
                <a:tc>
                  <a:txBody>
                    <a:bodyPr/>
                    <a:lstStyle/>
                    <a:p>
                      <a:pPr>
                        <a:lnSpc>
                          <a:spcPct val="107000"/>
                        </a:lnSpc>
                        <a:spcAft>
                          <a:spcPts val="0"/>
                        </a:spcAft>
                      </a:pPr>
                      <a:r>
                        <a:rPr lang="en-GB" sz="1000">
                          <a:effectLst/>
                          <a:latin typeface="Arial Nova Light" panose="020B0304020202020204" pitchFamily="34" charset="0"/>
                        </a:rPr>
                        <a:t>WIP</a:t>
                      </a:r>
                      <a:endParaRPr lang="en-GB" sz="100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tc>
                  <a:txBody>
                    <a:bodyPr/>
                    <a:lstStyle/>
                    <a:p>
                      <a:pPr>
                        <a:lnSpc>
                          <a:spcPct val="107000"/>
                        </a:lnSpc>
                        <a:spcAft>
                          <a:spcPts val="0"/>
                        </a:spcAft>
                      </a:pPr>
                      <a:r>
                        <a:rPr lang="en-GB" sz="1000" dirty="0">
                          <a:effectLst/>
                          <a:latin typeface="Arial Nova Light" panose="020B0304020202020204" pitchFamily="34" charset="0"/>
                        </a:rPr>
                        <a:t>Work in progress shows formulation compositions that are part way through being added to the system, or those which are currently being modified. If a formulation is in 'work in progress' several functions are not possible.</a:t>
                      </a:r>
                      <a:endParaRPr lang="en-GB" sz="1000" dirty="0">
                        <a:effectLst/>
                        <a:latin typeface="Arial Nova Light" panose="020B0304020202020204" pitchFamily="34" charset="0"/>
                        <a:ea typeface="Calibri" panose="020F0502020204030204" pitchFamily="34" charset="0"/>
                        <a:cs typeface="Times New Roman" panose="02020603050405020304" pitchFamily="18" charset="0"/>
                      </a:endParaRPr>
                    </a:p>
                  </a:txBody>
                  <a:tcPr marL="63470" marR="63470" marT="0" marB="0"/>
                </a:tc>
                <a:extLst>
                  <a:ext uri="{0D108BD9-81ED-4DB2-BD59-A6C34878D82A}">
                    <a16:rowId xmlns:a16="http://schemas.microsoft.com/office/drawing/2014/main" val="187439001"/>
                  </a:ext>
                </a:extLst>
              </a:tr>
            </a:tbl>
          </a:graphicData>
        </a:graphic>
      </p:graphicFrame>
    </p:spTree>
    <p:extLst>
      <p:ext uri="{BB962C8B-B14F-4D97-AF65-F5344CB8AC3E}">
        <p14:creationId xmlns:p14="http://schemas.microsoft.com/office/powerpoint/2010/main" val="17618353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4B2BC13BE21248929C24561D1B12A0" ma:contentTypeVersion="21" ma:contentTypeDescription="Create a new document." ma:contentTypeScope="" ma:versionID="53189f305153a50bf59c81f900fc8b63">
  <xsd:schema xmlns:xsd="http://www.w3.org/2001/XMLSchema" xmlns:xs="http://www.w3.org/2001/XMLSchema" xmlns:p="http://schemas.microsoft.com/office/2006/metadata/properties" xmlns:ns2="5cf5abcd-986e-4c15-be97-ba47b7931325" xmlns:ns3="ffaf0e19-b056-4222-b285-6f6b3d8e2f1b" targetNamespace="http://schemas.microsoft.com/office/2006/metadata/properties" ma:root="true" ma:fieldsID="a6a88116eb1f547addfa325caa2e326a" ns2:_="" ns3:_="">
    <xsd:import namespace="5cf5abcd-986e-4c15-be97-ba47b7931325"/>
    <xsd:import namespace="ffaf0e19-b056-4222-b285-6f6b3d8e2f1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Hyperlink" minOccurs="0"/>
                <xsd:element ref="ns2:cOPY" minOccurs="0"/>
                <xsd:element ref="ns2:cOPY_x003a_Copy_x0020_Sourc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f5abcd-986e-4c15-be97-ba47b79313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Hyperlink" ma:index="20"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cOPY" ma:index="21" nillable="true" ma:displayName="cOPY" ma:list="{5cf5abcd-986e-4c15-be97-ba47b7931325}" ma:internalName="cOPY" ma:showField="Title">
      <xsd:simpleType>
        <xsd:restriction base="dms:Lookup"/>
      </xsd:simpleType>
    </xsd:element>
    <xsd:element name="cOPY_x003a_Copy_x0020_Source" ma:index="22" nillable="true" ma:displayName="cOPY:Copy Source" ma:list="{5cf5abcd-986e-4c15-be97-ba47b7931325}" ma:internalName="cOPY_x003a_Copy_x0020_Source" ma:readOnly="true" ma:showField="_CopySource" ma:web="ffaf0e19-b056-4222-b285-6f6b3d8e2f1b">
      <xsd:simpleType>
        <xsd:restriction base="dms:Lookup"/>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85274c2-4aca-4e45-b003-290edc5a8d0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af0e19-b056-4222-b285-6f6b3d8e2f1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f9439fd0-05a4-4ca3-97a1-924b121d146c}" ma:internalName="TaxCatchAll" ma:showField="CatchAllData" ma:web="ffaf0e19-b056-4222-b285-6f6b3d8e2f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Hyperlink xmlns="5cf5abcd-986e-4c15-be97-ba47b7931325">
      <Url xsi:nil="true"/>
      <Description xsi:nil="true"/>
    </Hyperlink>
    <cOPY xmlns="5cf5abcd-986e-4c15-be97-ba47b7931325" xsi:nil="true"/>
    <TaxCatchAll xmlns="ffaf0e19-b056-4222-b285-6f6b3d8e2f1b" xsi:nil="true"/>
    <lcf76f155ced4ddcb4097134ff3c332f xmlns="5cf5abcd-986e-4c15-be97-ba47b793132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28D47A7-9830-4B5A-8A66-2622BCDDD627}"/>
</file>

<file path=customXml/itemProps2.xml><?xml version="1.0" encoding="utf-8"?>
<ds:datastoreItem xmlns:ds="http://schemas.openxmlformats.org/officeDocument/2006/customXml" ds:itemID="{3B5AE170-FA04-4EDB-8B59-394AE71ACC4B}">
  <ds:schemaRefs>
    <ds:schemaRef ds:uri="http://schemas.microsoft.com/sharepoint/v3/contenttype/forms"/>
  </ds:schemaRefs>
</ds:datastoreItem>
</file>

<file path=customXml/itemProps3.xml><?xml version="1.0" encoding="utf-8"?>
<ds:datastoreItem xmlns:ds="http://schemas.openxmlformats.org/officeDocument/2006/customXml" ds:itemID="{2FB0549C-BA2B-43CD-91C6-607459AFD317}">
  <ds:schemaRefs>
    <ds:schemaRef ds:uri="http://schemas.microsoft.com/office/2006/metadata/properties"/>
    <ds:schemaRef ds:uri="http://schemas.microsoft.com/office/infopath/2007/PartnerControls"/>
    <ds:schemaRef ds:uri="5cf5abcd-986e-4c15-be97-ba47b7931325"/>
    <ds:schemaRef ds:uri="ffaf0e19-b056-4222-b285-6f6b3d8e2f1b"/>
  </ds:schemaRefs>
</ds:datastoreItem>
</file>

<file path=docProps/app.xml><?xml version="1.0" encoding="utf-8"?>
<Properties xmlns="http://schemas.openxmlformats.org/officeDocument/2006/extended-properties" xmlns:vt="http://schemas.openxmlformats.org/officeDocument/2006/docPropsVTypes">
  <Template/>
  <TotalTime>653</TotalTime>
  <Words>2752</Words>
  <Application>Microsoft Office PowerPoint</Application>
  <PresentationFormat>A4 Paper (210x297 mm)</PresentationFormat>
  <Paragraphs>158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Arial Nova Light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Osborne</dc:creator>
  <cp:lastModifiedBy>Cheryl Garratt</cp:lastModifiedBy>
  <cp:revision>38</cp:revision>
  <cp:lastPrinted>2020-01-28T08:47:04Z</cp:lastPrinted>
  <dcterms:created xsi:type="dcterms:W3CDTF">2020-01-03T12:43:50Z</dcterms:created>
  <dcterms:modified xsi:type="dcterms:W3CDTF">2025-03-14T14:02:34Z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0x010100614B2BC13BE21248929C24561D1B12A0</vt:lpwstr>
  </property>
</Properties>
</file>